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3" r:id="rId28"/>
    <p:sldId id="281" r:id="rId29"/>
    <p:sldId id="285" r:id="rId30"/>
    <p:sldId id="286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54664"/>
    <a:srgbClr val="FFF7F7"/>
    <a:srgbClr val="009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95642-FBC5-425C-98BD-DD97B3F8DADD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93E30-DB4E-4CF2-9C0C-E1425DDA0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0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59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89BD2F-1207-25F1-E7CA-13247556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AC07C551-B1F1-4BF1-9708-CF54CCE0E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65DF0B5F-6A38-F538-7847-2D3DD6C61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07B6BEA-690D-E4D5-B379-1A828113D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93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532063-4C01-7E54-30D7-D186DEC44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65CC43B-44DA-AC75-98FD-A3B49221D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5300518-9367-6DFF-A540-802231682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D146AAE-132E-10BC-9D11-427CCB6C2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76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9744A3-C5DC-7371-6202-E38ACE094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0E7E7744-499D-F087-2278-BDE2F1970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DED0F08-ACB3-F43C-3B04-5318266CA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A7C5478-35EA-0DA8-70B6-BA4076D06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80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4A2534-ABA3-44BF-E2E3-815546402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A75E6BB9-9217-E28A-4F4F-7724B06AC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7F3701D-6FE8-1B60-A679-D3F05078C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80224C4-1099-EDA0-8753-19A51F34E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793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FF2C93-4E7B-54FD-163E-316126EA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7485811B-4188-5892-C760-0541D2A58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C49AB844-7F32-EC77-E279-1E678505F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8021557-D464-CD81-6B25-60DE77BFF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662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2636D5-E10A-9A10-708A-97F98C26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AE903F32-C6C0-C82D-0C4E-7FB0E2552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15404E0B-A7A7-C048-993A-F5CDF91D9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702AB51-E755-F319-5C9C-34CD1D2DE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921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E553C4-D007-AD45-C737-289931106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0D1086A-B35A-5A7E-6D56-495C40642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DFB58C3A-A93C-ADD8-8211-1670635C2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DD67DF0-38F7-A34C-7117-C052E4090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877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B94B80-D573-09D9-44DA-030AE871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FA1D651D-079B-4182-FB23-15B807E2C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3A897F1F-6971-6D9F-F7A9-E5AA89C06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4F1739A-64B7-C15A-EEA6-0A7FDD45D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291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5FBC72-84A6-AA71-3980-40E44053F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50B32B02-A608-F1C2-7ACD-A765FE23A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3FD33B02-D48C-F874-5D82-51F1B9D2C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605F95B-7201-C287-DD66-9EEC505AC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61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AF341A-B241-1002-5911-696F93B7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2F78151-FE36-3A2F-ED27-AAC31CBBF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B297510B-DDE7-FD93-5A19-9F771692D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7B68C3D-5279-EDBB-552B-230C5E046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79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EEAD65-50B0-0CC4-91DD-BF749226E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6C4B5E94-22EE-DF21-5E43-0DD5084CF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5C403035-8E56-E3DA-EAD1-7AB6C5CDB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C105E2D-853C-2993-EE26-21512B227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188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D7C0A7-0427-740C-74C6-AD3CD3EB9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A403C1C6-B3DC-6805-426A-A1754C55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99BEA206-7C72-F9CF-4A5D-CBE9A6E10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2D50E25-BDAF-03D7-1C5A-E1B3861BE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031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D15D46-B768-808E-E3AA-756A7AF56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CBA129A5-1217-7855-6EA2-9C7831FB6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FB96EB-9485-5516-D17D-4000B0ED1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98F6A07-B02F-2649-DA55-1A735F0D3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937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99A9B7-00CD-8F4C-D7C2-A4CDE3DE7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0DD4C3BC-8D46-30D2-2110-C88A92D37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A0506D8-A7A6-9F55-77E4-F2F18F8A7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40429CB-92CF-9D20-2F9C-E6FDAC76C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46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4F5608-C27A-65EB-54E2-2CD9A14DD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FEBBE68-EF8E-3CB1-4D98-7533FF542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AEC8213-9E45-FF7E-E15F-FCAD5DB8C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FB19D36-283E-75FB-48BD-BBEEAD841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230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BA0A30-0B8A-C0B4-B1F6-DB977011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857A59D0-8898-3D94-8A6F-1FA932E5A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81B92D78-9A24-D5DD-6BAB-144868F30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4B087AB-DC1A-AE3E-B95D-D72E9EEDA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89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011A5B-90B2-E588-0CA5-767F4AD22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3030235B-88A9-E69F-C106-5238D6FC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91AC3E49-F4ED-E8B9-3549-4E5618E6E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D9FF452-1FBF-1009-F419-2CD0DB6ED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368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865DBB-D5D2-FD92-5A26-1156BE178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26CBC1B-1BB3-9485-FC28-A6EAF9C3C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9A8FF77F-A5AB-0769-7947-B8C64D510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E45C89F-4259-BFD7-D39F-9B27AF0CB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03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DB83D4-D2B4-4BDF-252B-911C2161C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D0CFF27-43F7-CF26-8501-6FC635807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AF494C1-3827-D20A-5FA9-F78636B86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EF5CC7A-F04A-12DF-14F9-783340522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39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280A02-98F9-C148-A5EE-CFAC9D466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31352B7-67C7-B488-9B8C-074EE7621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848D11F-A29E-67AC-9E0D-130B7E43F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2DE2BE6-5B9C-4CC0-9758-E77A88F43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168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C32652-56D0-57C2-7B56-BD6E58A8D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75AF3C2F-455A-56B1-4F1C-F01248505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18CEF90-EB8D-9F1D-5628-157A99B77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BEC204F-813D-C5A4-5F7A-ACB0165C8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12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DB743A-27B8-9135-67D7-9A28EFB4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73C87566-8051-91DB-A459-E4E847DAA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43CD9C5C-D8D0-7596-CC42-765F96B1E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29BA614-DED2-DEAE-1280-902DD4BF4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30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66CD8D-E2EB-442A-26E3-A4FE95F8E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05636769-AAA0-BEE2-E404-7CA550FCB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6A59EA29-7655-2A0F-8075-6E101E3EF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46A91A1-052A-0ED3-167C-47FD20316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60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DDB983-0D7C-98BD-FBFB-C5805F2E8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0F0C62A9-6DCD-60C9-8B55-30A2DBA21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3A2B5DCF-BFD2-2BA6-4B90-648E399FE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2789398-5CD2-0E7E-D627-6BF00C6D8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2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426D14-D78B-40F9-81CB-33AA7F2DC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F21D65BB-B9E0-3C23-7586-6678EF10C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9A5FACCF-2861-59B0-729B-AD2A7E568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C441D49-60EA-E625-386F-0F6250759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4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C29697-89AF-53A1-83CA-2C4B8DD02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8F220521-B6AF-FE46-1EE4-FDE0F5AD2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11DD2307-DE67-D2C3-3E04-CEBBD51F9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DA6F9AC-E3A6-0719-2213-6F522A343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5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3FF5DF-D801-FE0B-D188-C0CAB6D74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8288492C-11BA-1850-9D50-524B127A5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57FDD0DC-710B-A0ED-2BDC-BC57E3239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4A117EC-00C1-A30C-4664-375EF00F0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37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F91AB0-474A-FE47-EB6F-3CFB20395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53516EE6-29F0-27F0-D336-52B974A38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8F304C68-C787-6CE2-9309-46F7DEB4A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EA45787-4E39-FC81-E577-B24F5EB52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93E30-DB4E-4CF2-9C0C-E1425DDA0F8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22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20E311-CBCE-A507-253B-341C01171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4EA28ED-B3BE-EC7D-4B82-F0CE6CFE9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3F8B9A8-EA0F-8225-1423-D909422C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30E7584-0CD8-F479-92ED-A452F0E0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70139F0-D449-8D8A-A68E-0C01EC94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46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E3DF50-38E6-A381-F565-390CBD68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53DAD45-0ACF-1073-D0B8-B9EC236C7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37AE63E-5C4F-73DE-CF2C-ADDCB9CD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AE6FE0A-7F87-980A-FF1F-48100534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79D7FAC-3A39-929A-6F99-BA03C358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4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3E29ACF-B4FF-6E70-39A7-8C49D41EA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42F70E6-324F-10B7-972A-5106FE2C7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517A1A-73CE-7A1A-D6C7-86C04B1C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74B7C8C-EFEE-06BA-253F-7038B858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44C4A6F-53B8-E452-8BAB-D71679C0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76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3FD688-579A-47D6-B0A3-A7F221DC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84E94BE-7796-0865-081C-43F7EEF85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F71CB5F-6A04-2045-EC69-15BD8E1B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543CA52-C624-D6E4-5860-18276FBC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7ED9457-016D-36D4-AD0D-98BCE39A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91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CFE863-4C89-3012-494E-B97D6732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B2F5083-8325-1A94-035C-58DFA1EF7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926F8F5-2E00-B549-6015-A9C99E78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0CD127-B7F1-003E-AED5-97FFF580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6BE8F17-5704-3F84-4948-7F7B3E2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78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629DFF-AEBB-61F5-463A-5F8DC9B0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970719-C4B8-68D7-24B0-B70AC83C5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2DEFF1A-FC0B-0634-B4BB-93E3D5034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E003A85-AE6D-F1D4-6264-72B7AB8B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9B062E9-0AA1-94C2-59D1-570B0227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8FE0AA7-79D4-C7A0-AC43-4BCE3453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84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027E43-1098-EBDC-3573-61A67FAD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9F192C2-C2C7-1F70-89BD-A36144AE8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877D370-CB3B-C04F-5BE7-1138631A3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5E3E8D2-7014-7ACF-148D-D1FCBB88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D32F801-F2FB-5A09-E0E4-DDE3D965D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203D77C-B5BD-A686-EEC5-AEAA6F58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915D251-F434-9C16-FAFE-0E7E6DFA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B9F5D17-3FC1-B13F-7D04-817F1AFA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77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29C435-DF97-663D-B451-C62ECD61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47F015B-C328-86C8-5983-5F122D75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8EFAD61-0EC8-8190-4422-FD69C905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FC8ACB7-697D-4BBD-C773-DFCBFDD1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65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7E2C6F4-5F34-94FC-AA0D-AF17BB25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E138A2A-BC8E-FA9D-AD9B-08AF1AAB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5153BD6-4A0C-E0CD-28EA-961952EC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54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233294-3409-9987-0BEF-9B1EEB31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21CE74-C2E5-77BD-B2A0-F003244B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EC71225-E062-897E-5820-D9798FB39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5252887-4F27-07AA-850C-34912182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BFFE8B7-240D-38C7-4BC9-C92500C7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C3B880-3B4D-D9FE-37B8-A9E84F4C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12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4BA713-7644-D476-AF35-D2A34DD5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77F137EC-6E81-B5D3-0481-6449A5D1C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2EADC59-B9D4-C782-16C1-FAEAF8341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1637F4D-A137-E91E-1D06-3DE6C55B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A74EECB-B837-FBFB-586B-FA91491A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ED2700B-6BD9-29CF-54B4-0FA292FE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0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186CB79-A194-89F0-2137-58967830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592D4FD-F5E3-6985-063D-FA1B53A4A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131E23C-6B4C-BBCB-99C8-45A9EF8B7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B73265-A164-4D73-82A6-431BB831983E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BE2BF7C-A186-C12F-F6A8-C0D88D60F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88E98B-D7A5-B8B8-C8A0-86480BA71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5FBADF-4A30-40E1-9861-326CD0E79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25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xmlns="" id="{552A49C8-EF3C-FD0A-0CF4-71A89D469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" y="1"/>
            <a:ext cx="12193431" cy="68579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DAAADC5-0611-92EC-CFC9-CB5A996D9316}"/>
              </a:ext>
            </a:extLst>
          </p:cNvPr>
          <p:cNvSpPr/>
          <p:nvPr/>
        </p:nvSpPr>
        <p:spPr>
          <a:xfrm>
            <a:off x="933450" y="485775"/>
            <a:ext cx="7539238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URW Extra Bold" panose="020B0802020204020204" pitchFamily="34" charset="0"/>
              </a:rPr>
              <a:t>AUDI</a:t>
            </a:r>
            <a:r>
              <a:rPr lang="pt-BR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URW Extra Bold" panose="020B0802020204020204" pitchFamily="34" charset="0"/>
              </a:rPr>
              <a:t>Ê</a:t>
            </a:r>
            <a:r>
              <a:rPr lang="pt-BR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URW Extra Bold" panose="020B0802020204020204" pitchFamily="34" charset="0"/>
              </a:rPr>
              <a:t>NCIA PROJETO DE LEI DE DIRETRIZES ORÇAMENTÁRIAS </a:t>
            </a:r>
            <a:r>
              <a:rPr lang="pt-BR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URW Extra Bold" panose="020B0802020204020204" pitchFamily="34" charset="0"/>
              </a:rPr>
              <a:t>– PARA O </a:t>
            </a:r>
            <a:r>
              <a:rPr lang="pt-BR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URW Extra Bold" panose="020B0802020204020204" pitchFamily="34" charset="0"/>
              </a:rPr>
              <a:t>EXERCÍCIO </a:t>
            </a:r>
            <a:r>
              <a:rPr lang="pt-BR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URW Extra Bold" panose="020B0802020204020204" pitchFamily="34" charset="0"/>
              </a:rPr>
              <a:t>DE </a:t>
            </a:r>
            <a:r>
              <a:rPr lang="pt-BR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-Bold" pitchFamily="2" charset="0"/>
              </a:rPr>
              <a:t>2026</a:t>
            </a:r>
          </a:p>
          <a:p>
            <a:pPr algn="ctr"/>
            <a:r>
              <a:rPr lang="pt-BR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-Medium" panose="020B0600000000000000" pitchFamily="34" charset="0"/>
              </a:rPr>
              <a:t>PL nº 424/</a:t>
            </a:r>
            <a:r>
              <a:rPr lang="pt-BR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-Medium" panose="020B0600000000000000" pitchFamily="34" charset="0"/>
              </a:rPr>
              <a:t>2025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BBC9C29-1E0A-4648-0963-AD66498D8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0" y="6015439"/>
            <a:ext cx="2040265" cy="587494"/>
          </a:xfrm>
          <a:prstGeom prst="rect">
            <a:avLst/>
          </a:prstGeom>
        </p:spPr>
      </p:pic>
      <p:pic>
        <p:nvPicPr>
          <p:cNvPr id="12" name="Imagem 11" descr="Texto&#10;&#10;O conteúdo gerado por IA pode estar incorreto.">
            <a:extLst>
              <a:ext uri="{FF2B5EF4-FFF2-40B4-BE49-F238E27FC236}">
                <a16:creationId xmlns:a16="http://schemas.microsoft.com/office/drawing/2014/main" xmlns="" id="{7CC8BBBD-489C-E3E6-BCA1-C6B6E352A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23" y="6101865"/>
            <a:ext cx="2258578" cy="5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B30D7F-E118-BADA-535D-754B37C94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C02B7FCF-1633-62DE-3C1B-460FC18B7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A6CF3A3-E5DC-8795-5EF8-7CB7C19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C97317DD-84E9-EF08-2064-080835C6D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06D812DF-38E1-ADDA-C032-E02D546626E4}"/>
              </a:ext>
            </a:extLst>
          </p:cNvPr>
          <p:cNvSpPr/>
          <p:nvPr/>
        </p:nvSpPr>
        <p:spPr>
          <a:xfrm>
            <a:off x="1164337" y="5502305"/>
            <a:ext cx="1662002" cy="10700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A479C1E3-EFE2-8435-B420-2340F675B272}"/>
              </a:ext>
            </a:extLst>
          </p:cNvPr>
          <p:cNvSpPr/>
          <p:nvPr/>
        </p:nvSpPr>
        <p:spPr>
          <a:xfrm>
            <a:off x="2947143" y="4064403"/>
            <a:ext cx="1662002" cy="10700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19543584-2DC6-B67D-2C10-794B0E3F9442}"/>
              </a:ext>
            </a:extLst>
          </p:cNvPr>
          <p:cNvSpPr/>
          <p:nvPr/>
        </p:nvSpPr>
        <p:spPr>
          <a:xfrm>
            <a:off x="4433281" y="2626456"/>
            <a:ext cx="1662002" cy="10700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A1C812CC-168C-0435-174D-C4C61ED04610}"/>
              </a:ext>
            </a:extLst>
          </p:cNvPr>
          <p:cNvSpPr/>
          <p:nvPr/>
        </p:nvSpPr>
        <p:spPr>
          <a:xfrm>
            <a:off x="5369225" y="1177992"/>
            <a:ext cx="1662002" cy="10700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C0B33BB-F82A-8B09-A9E4-85E6EB91CE87}"/>
              </a:ext>
            </a:extLst>
          </p:cNvPr>
          <p:cNvSpPr/>
          <p:nvPr/>
        </p:nvSpPr>
        <p:spPr>
          <a:xfrm>
            <a:off x="4388432" y="5669489"/>
            <a:ext cx="1662002" cy="10700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AA4EF3E9-3A35-C378-BB42-4988E9E776A0}"/>
              </a:ext>
            </a:extLst>
          </p:cNvPr>
          <p:cNvSpPr/>
          <p:nvPr/>
        </p:nvSpPr>
        <p:spPr>
          <a:xfrm>
            <a:off x="5920855" y="4357993"/>
            <a:ext cx="1662002" cy="10700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5D5712B6-5F16-AB42-1134-09156E7490D0}"/>
              </a:ext>
            </a:extLst>
          </p:cNvPr>
          <p:cNvSpPr/>
          <p:nvPr/>
        </p:nvSpPr>
        <p:spPr>
          <a:xfrm>
            <a:off x="7415781" y="3015860"/>
            <a:ext cx="1662002" cy="10700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E4DCF87C-F12A-529E-BDF0-F6174C0D1CA1}"/>
              </a:ext>
            </a:extLst>
          </p:cNvPr>
          <p:cNvSpPr/>
          <p:nvPr/>
        </p:nvSpPr>
        <p:spPr>
          <a:xfrm>
            <a:off x="8378541" y="1671383"/>
            <a:ext cx="1662002" cy="10700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xmlns="" id="{5A18B3DD-352D-1F6D-C932-0B064EB7A2FE}"/>
              </a:ext>
            </a:extLst>
          </p:cNvPr>
          <p:cNvSpPr/>
          <p:nvPr/>
        </p:nvSpPr>
        <p:spPr>
          <a:xfrm>
            <a:off x="1857884" y="2206410"/>
            <a:ext cx="304798" cy="31687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xmlns="" id="{EBFA468F-C743-DB9E-EFDC-E16A5E5AE3B3}"/>
              </a:ext>
            </a:extLst>
          </p:cNvPr>
          <p:cNvSpPr/>
          <p:nvPr/>
        </p:nvSpPr>
        <p:spPr>
          <a:xfrm rot="20103966">
            <a:off x="2768433" y="2112372"/>
            <a:ext cx="304798" cy="18971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xmlns="" id="{8E9521F0-3253-7DCC-AE36-4C264F5A9361}"/>
              </a:ext>
            </a:extLst>
          </p:cNvPr>
          <p:cNvSpPr/>
          <p:nvPr/>
        </p:nvSpPr>
        <p:spPr>
          <a:xfrm rot="18509529">
            <a:off x="3368649" y="1672579"/>
            <a:ext cx="304798" cy="18411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xmlns="" id="{31748AD3-4B65-ADD6-A8B4-946BA895F18F}"/>
              </a:ext>
            </a:extLst>
          </p:cNvPr>
          <p:cNvSpPr/>
          <p:nvPr/>
        </p:nvSpPr>
        <p:spPr>
          <a:xfrm rot="16200000">
            <a:off x="3871996" y="391524"/>
            <a:ext cx="304798" cy="23961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312781C0-3E25-19B4-098E-D61193ECF678}"/>
              </a:ext>
            </a:extLst>
          </p:cNvPr>
          <p:cNvSpPr/>
          <p:nvPr/>
        </p:nvSpPr>
        <p:spPr>
          <a:xfrm>
            <a:off x="933263" y="1116054"/>
            <a:ext cx="2165530" cy="139534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DF062E93-923E-4619-68E8-34624B92144D}"/>
              </a:ext>
            </a:extLst>
          </p:cNvPr>
          <p:cNvSpPr txBox="1"/>
          <p:nvPr/>
        </p:nvSpPr>
        <p:spPr>
          <a:xfrm>
            <a:off x="943151" y="1370581"/>
            <a:ext cx="2165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PPA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2026/2029</a:t>
            </a:r>
          </a:p>
          <a:p>
            <a:endParaRPr lang="pt-BR" sz="24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C0DC8F74-7340-0599-A74D-5E220433BFEC}"/>
              </a:ext>
            </a:extLst>
          </p:cNvPr>
          <p:cNvSpPr txBox="1"/>
          <p:nvPr/>
        </p:nvSpPr>
        <p:spPr>
          <a:xfrm>
            <a:off x="5450637" y="1266960"/>
            <a:ext cx="150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LDO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2026</a:t>
            </a:r>
          </a:p>
          <a:p>
            <a:endParaRPr lang="pt-BR" sz="24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AC1F9F0C-0E12-92FD-4110-E789422B45F4}"/>
              </a:ext>
            </a:extLst>
          </p:cNvPr>
          <p:cNvSpPr txBox="1"/>
          <p:nvPr/>
        </p:nvSpPr>
        <p:spPr>
          <a:xfrm>
            <a:off x="4493099" y="2730458"/>
            <a:ext cx="150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LDO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2027</a:t>
            </a:r>
          </a:p>
          <a:p>
            <a:endParaRPr lang="pt-BR" sz="24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3DFD7A79-F2DB-8D1D-C980-672243067610}"/>
              </a:ext>
            </a:extLst>
          </p:cNvPr>
          <p:cNvSpPr txBox="1"/>
          <p:nvPr/>
        </p:nvSpPr>
        <p:spPr>
          <a:xfrm>
            <a:off x="2984810" y="4164178"/>
            <a:ext cx="150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LDO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2028</a:t>
            </a:r>
          </a:p>
          <a:p>
            <a:endParaRPr lang="pt-BR" sz="24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08DBB98D-33F2-624E-E7F3-32EFC5989C0F}"/>
              </a:ext>
            </a:extLst>
          </p:cNvPr>
          <p:cNvSpPr txBox="1"/>
          <p:nvPr/>
        </p:nvSpPr>
        <p:spPr>
          <a:xfrm>
            <a:off x="1197366" y="5604352"/>
            <a:ext cx="150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LDO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2029</a:t>
            </a:r>
          </a:p>
          <a:p>
            <a:endParaRPr lang="pt-BR" sz="24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6024C25D-6DA3-82D0-3A81-ADCBD25545CB}"/>
              </a:ext>
            </a:extLst>
          </p:cNvPr>
          <p:cNvSpPr txBox="1"/>
          <p:nvPr/>
        </p:nvSpPr>
        <p:spPr>
          <a:xfrm>
            <a:off x="8450842" y="1784096"/>
            <a:ext cx="150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LOA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2026</a:t>
            </a:r>
          </a:p>
          <a:p>
            <a:endParaRPr lang="pt-BR" sz="24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9F493A05-C09A-9AAA-9D6E-461A9C4B7581}"/>
              </a:ext>
            </a:extLst>
          </p:cNvPr>
          <p:cNvSpPr txBox="1"/>
          <p:nvPr/>
        </p:nvSpPr>
        <p:spPr>
          <a:xfrm>
            <a:off x="7472112" y="3097138"/>
            <a:ext cx="150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LOA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2027</a:t>
            </a:r>
          </a:p>
          <a:p>
            <a:endParaRPr lang="pt-BR" sz="24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C2B34518-BB6D-7000-CA94-C13C1B6CB18B}"/>
              </a:ext>
            </a:extLst>
          </p:cNvPr>
          <p:cNvSpPr txBox="1"/>
          <p:nvPr/>
        </p:nvSpPr>
        <p:spPr>
          <a:xfrm>
            <a:off x="5960480" y="4465816"/>
            <a:ext cx="150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LOA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2028</a:t>
            </a:r>
          </a:p>
          <a:p>
            <a:endParaRPr lang="pt-BR" sz="24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C36207D3-D09B-2C60-86EE-9A8C3B3ED75C}"/>
              </a:ext>
            </a:extLst>
          </p:cNvPr>
          <p:cNvSpPr txBox="1"/>
          <p:nvPr/>
        </p:nvSpPr>
        <p:spPr>
          <a:xfrm>
            <a:off x="4452191" y="5772481"/>
            <a:ext cx="150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LOA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rgbClr val="154664"/>
                </a:solidFill>
                <a:latin typeface="Futura URW Extra Bold" panose="020B0802020204020204" pitchFamily="34" charset="0"/>
                <a:ea typeface="Microsoft YaHei" charset="-122"/>
              </a:rPr>
              <a:t>2029</a:t>
            </a:r>
          </a:p>
          <a:p>
            <a:endParaRPr lang="pt-BR" sz="24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34" name="Seta: para Baixo 33">
            <a:extLst>
              <a:ext uri="{FF2B5EF4-FFF2-40B4-BE49-F238E27FC236}">
                <a16:creationId xmlns:a16="http://schemas.microsoft.com/office/drawing/2014/main" xmlns="" id="{348F5D2A-030F-57F0-9D36-D65786D51CEE}"/>
              </a:ext>
            </a:extLst>
          </p:cNvPr>
          <p:cNvSpPr/>
          <p:nvPr/>
        </p:nvSpPr>
        <p:spPr>
          <a:xfrm rot="16200000">
            <a:off x="3467930" y="5693062"/>
            <a:ext cx="304798" cy="1043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5" name="Seta: para Baixo 34">
            <a:extLst>
              <a:ext uri="{FF2B5EF4-FFF2-40B4-BE49-F238E27FC236}">
                <a16:creationId xmlns:a16="http://schemas.microsoft.com/office/drawing/2014/main" xmlns="" id="{D26FF70D-BA5B-993F-F5A0-7B273744D934}"/>
              </a:ext>
            </a:extLst>
          </p:cNvPr>
          <p:cNvSpPr/>
          <p:nvPr/>
        </p:nvSpPr>
        <p:spPr>
          <a:xfrm rot="16200000">
            <a:off x="5111883" y="4278601"/>
            <a:ext cx="304798" cy="1043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6" name="Seta: para Baixo 35">
            <a:extLst>
              <a:ext uri="{FF2B5EF4-FFF2-40B4-BE49-F238E27FC236}">
                <a16:creationId xmlns:a16="http://schemas.microsoft.com/office/drawing/2014/main" xmlns="" id="{AD3C2EE5-2E26-F80F-8F8B-41794B605F20}"/>
              </a:ext>
            </a:extLst>
          </p:cNvPr>
          <p:cNvSpPr/>
          <p:nvPr/>
        </p:nvSpPr>
        <p:spPr>
          <a:xfrm rot="16200000">
            <a:off x="6634697" y="2815104"/>
            <a:ext cx="304798" cy="1043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7" name="Seta: para Baixo 36">
            <a:extLst>
              <a:ext uri="{FF2B5EF4-FFF2-40B4-BE49-F238E27FC236}">
                <a16:creationId xmlns:a16="http://schemas.microsoft.com/office/drawing/2014/main" xmlns="" id="{582C4E53-15E3-98D9-7A92-4EF95A626150}"/>
              </a:ext>
            </a:extLst>
          </p:cNvPr>
          <p:cNvSpPr/>
          <p:nvPr/>
        </p:nvSpPr>
        <p:spPr>
          <a:xfrm rot="16200000">
            <a:off x="7588636" y="1477850"/>
            <a:ext cx="304798" cy="1043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B20B12-9334-14B6-A490-B736A8163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EDCF2718-9835-776F-A22A-EEBB3817A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6BE687F-903C-6DC3-78DA-BFE6EC2D4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9641E8CD-332A-9625-001F-5FECB055F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0634B31-2566-0003-DBFB-2A0D7BFB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1" y="222284"/>
            <a:ext cx="5671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FUNDAMENTOS LEGAIS - LFR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53999C82-3DAC-6C06-50F7-DAC5E8779B24}"/>
              </a:ext>
            </a:extLst>
          </p:cNvPr>
          <p:cNvSpPr/>
          <p:nvPr/>
        </p:nvSpPr>
        <p:spPr>
          <a:xfrm>
            <a:off x="4647959" y="949283"/>
            <a:ext cx="468986" cy="63559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1F3506C-55F2-EC7E-5772-AC7C60D06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7BAD780E-CE86-053B-2064-CFAABF938B17}"/>
              </a:ext>
            </a:extLst>
          </p:cNvPr>
          <p:cNvSpPr/>
          <p:nvPr/>
        </p:nvSpPr>
        <p:spPr>
          <a:xfrm>
            <a:off x="259227" y="1880441"/>
            <a:ext cx="10113818" cy="4681998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1B09CF00-E3CC-5A6D-D235-DE97708777F7}"/>
              </a:ext>
            </a:extLst>
          </p:cNvPr>
          <p:cNvSpPr txBox="1"/>
          <p:nvPr/>
        </p:nvSpPr>
        <p:spPr>
          <a:xfrm>
            <a:off x="517844" y="2084220"/>
            <a:ext cx="9723529" cy="427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Equilíbrio entre Receita e Despesa (art. 4º, I</a:t>
            </a:r>
            <a:r>
              <a:rPr lang="pt-BR" sz="2800" dirty="0" smtClean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, a</a:t>
            </a:r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Critérios para contingenciamento (“congelamento”) de dotações   (art. 4º, I</a:t>
            </a:r>
            <a:r>
              <a:rPr lang="pt-BR" sz="2800" dirty="0" smtClean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, b</a:t>
            </a:r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Regras para avaliar a eficiência das ações desenvolvidas (art. 4º, I, e);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Condições para ajudar financeiramente (subvencionar) instituições privadas (art. 4º, I, f);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Autorização para o Município auxiliar o custeio de despesas próprias do Estado e da União. (art. 62, I);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Condições para transferir recursos para entes da Administração Indireta  (art. 4º, I, f);</a:t>
            </a:r>
          </a:p>
        </p:txBody>
      </p:sp>
    </p:spTree>
    <p:extLst>
      <p:ext uri="{BB962C8B-B14F-4D97-AF65-F5344CB8AC3E}">
        <p14:creationId xmlns:p14="http://schemas.microsoft.com/office/powerpoint/2010/main" val="79547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15C3E2-1726-3A2F-CF7B-EEB0B0838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EEF74C40-F9F9-6DED-72F4-293EF5634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5CE2F0B-FC89-E119-E235-C1CAF4804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C16E73D6-2A3F-9B23-B6EC-EE610BD3F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F4477D8-71CF-4D86-6298-82F5654D8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1" y="222284"/>
            <a:ext cx="5671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FUNDAMENTOS LEGAIS - LFR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E36A2BE9-B139-B2DC-738B-D3835C08F6DA}"/>
              </a:ext>
            </a:extLst>
          </p:cNvPr>
          <p:cNvSpPr/>
          <p:nvPr/>
        </p:nvSpPr>
        <p:spPr>
          <a:xfrm>
            <a:off x="4717202" y="745504"/>
            <a:ext cx="468986" cy="63559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27CABCA-BB64-A75F-025A-24D66F93E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69E9ABB7-34CD-2B61-6E23-949EE2CB244E}"/>
              </a:ext>
            </a:extLst>
          </p:cNvPr>
          <p:cNvSpPr/>
          <p:nvPr/>
        </p:nvSpPr>
        <p:spPr>
          <a:xfrm>
            <a:off x="229082" y="1611878"/>
            <a:ext cx="10113818" cy="5015345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54BD3D-5FC1-FD0E-A635-ADF66D55B602}"/>
              </a:ext>
            </a:extLst>
          </p:cNvPr>
          <p:cNvSpPr txBox="1"/>
          <p:nvPr/>
        </p:nvSpPr>
        <p:spPr>
          <a:xfrm>
            <a:off x="331862" y="2019909"/>
            <a:ext cx="9723529" cy="4406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5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Critérios para início de novos projetos, após o adequado atendimento dos que estão em andamento (art. 45);</a:t>
            </a:r>
          </a:p>
          <a:p>
            <a:pPr marL="285750" indent="-285750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5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Critérios para o Poder Executivo estabelecer a programação financeira e o cronograma de execução mensal de desembolso.(art. 8º);</a:t>
            </a:r>
          </a:p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5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Definição do percentual da RCL que será retido para Reserva de Contingência destinada a cobrir despesas com passivos contingentes (art. 5º, III);</a:t>
            </a:r>
          </a:p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5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Definição de despesas consideradas irrelevantes, que não precisam atender aos pressupostos para geração de despesas (art. 16, § 3);</a:t>
            </a:r>
          </a:p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500" dirty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Definição das condições para contratação de horas-extras dos servidores públicos (art. 22, V</a:t>
            </a:r>
            <a:r>
              <a:rPr lang="pt-BR" sz="2500" dirty="0" smtClean="0">
                <a:solidFill>
                  <a:schemeClr val="bg1"/>
                </a:solidFill>
                <a:latin typeface="Futura URW Extra Bold" panose="020B0802020204020204" pitchFamily="34" charset="0"/>
                <a:ea typeface="Microsoft YaHei" charset="-122"/>
                <a:cs typeface="Times New Roman" panose="02020603050405020304" pitchFamily="18" charset="0"/>
              </a:rPr>
              <a:t>).</a:t>
            </a:r>
            <a:endParaRPr lang="pt-BR" sz="2500" dirty="0">
              <a:solidFill>
                <a:schemeClr val="bg1"/>
              </a:solidFill>
              <a:latin typeface="Futura URW Extra Bold" panose="020B0802020204020204" pitchFamily="34" charset="0"/>
              <a:ea typeface="Microsoft YaHe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9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A52D70-027E-6A40-4B32-7C6CD8CE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DCC3EDA4-A9E1-D44D-DEF7-CCAB8E977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B01EF29C-4366-4E13-1674-5215A0F465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47CB53EF-CAEB-E146-B030-0848D1FC7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56118ED-5486-2482-31DF-238AB45ED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563" y="87530"/>
            <a:ext cx="62263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PROJETO DE LEI DA LDO 2026 INICIATIVA E TRÂMITE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2CB7494-7F9A-1CE5-2A53-A759D946A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60857487-3D0F-5DE8-EC9A-7F8A76962A74}"/>
              </a:ext>
            </a:extLst>
          </p:cNvPr>
          <p:cNvSpPr/>
          <p:nvPr/>
        </p:nvSpPr>
        <p:spPr>
          <a:xfrm>
            <a:off x="563417" y="1425163"/>
            <a:ext cx="2677211" cy="185403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FF"/>
              </a:highlight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1F4EAEC4-3D00-012E-378D-5DDA93A7FBCC}"/>
              </a:ext>
            </a:extLst>
          </p:cNvPr>
          <p:cNvSpPr/>
          <p:nvPr/>
        </p:nvSpPr>
        <p:spPr>
          <a:xfrm>
            <a:off x="563416" y="3767251"/>
            <a:ext cx="2677211" cy="185403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FF"/>
              </a:highligh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CBC21D3-1DD4-D99F-2392-5F1D34F9423D}"/>
              </a:ext>
            </a:extLst>
          </p:cNvPr>
          <p:cNvSpPr txBox="1"/>
          <p:nvPr/>
        </p:nvSpPr>
        <p:spPr>
          <a:xfrm>
            <a:off x="563416" y="1017782"/>
            <a:ext cx="267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Futura URW Extra Bold" panose="020B0802020204020204" pitchFamily="34" charset="0"/>
              </a:rPr>
              <a:t>PODER EXECUTIVO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8CDB2C-E88A-8B43-BA5C-897B859D112D}"/>
              </a:ext>
            </a:extLst>
          </p:cNvPr>
          <p:cNvSpPr txBox="1"/>
          <p:nvPr/>
        </p:nvSpPr>
        <p:spPr>
          <a:xfrm>
            <a:off x="563416" y="3375716"/>
            <a:ext cx="267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Futura URW Extra Bold" panose="020B0802020204020204" pitchFamily="34" charset="0"/>
              </a:rPr>
              <a:t>PODER LEGISLATIVO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46417846-D4D6-DA44-CAE3-786C5EC8BADA}"/>
              </a:ext>
            </a:extLst>
          </p:cNvPr>
          <p:cNvSpPr/>
          <p:nvPr/>
        </p:nvSpPr>
        <p:spPr>
          <a:xfrm rot="16200000">
            <a:off x="3678868" y="1970961"/>
            <a:ext cx="301658" cy="5697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FE0EE6D3-4754-6670-E2C8-A82DD8940CF4}"/>
              </a:ext>
            </a:extLst>
          </p:cNvPr>
          <p:cNvSpPr/>
          <p:nvPr/>
        </p:nvSpPr>
        <p:spPr>
          <a:xfrm rot="16200000">
            <a:off x="3826351" y="4412777"/>
            <a:ext cx="301658" cy="5697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EBFAA317-B4C9-9CA0-BDA5-4633A13082A6}"/>
              </a:ext>
            </a:extLst>
          </p:cNvPr>
          <p:cNvSpPr/>
          <p:nvPr/>
        </p:nvSpPr>
        <p:spPr>
          <a:xfrm>
            <a:off x="4418767" y="1387114"/>
            <a:ext cx="1866508" cy="183587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D06AFAF3-DC2F-9D24-DB7B-791B8EE93277}"/>
              </a:ext>
            </a:extLst>
          </p:cNvPr>
          <p:cNvSpPr/>
          <p:nvPr/>
        </p:nvSpPr>
        <p:spPr>
          <a:xfrm>
            <a:off x="7120710" y="1387114"/>
            <a:ext cx="2433247" cy="183587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xmlns="" id="{84F77E83-9B0F-63AF-6303-59306B47F1D7}"/>
              </a:ext>
            </a:extLst>
          </p:cNvPr>
          <p:cNvSpPr/>
          <p:nvPr/>
        </p:nvSpPr>
        <p:spPr>
          <a:xfrm>
            <a:off x="4489591" y="3745048"/>
            <a:ext cx="1866508" cy="183587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12ED1BAC-94F3-9D75-FEFF-AD6D03D3E55B}"/>
              </a:ext>
            </a:extLst>
          </p:cNvPr>
          <p:cNvSpPr/>
          <p:nvPr/>
        </p:nvSpPr>
        <p:spPr>
          <a:xfrm>
            <a:off x="7120710" y="3745048"/>
            <a:ext cx="2433246" cy="183587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8B1B8947-8737-B488-EAEF-8F7D6E2AE899}"/>
              </a:ext>
            </a:extLst>
          </p:cNvPr>
          <p:cNvSpPr txBox="1"/>
          <p:nvPr/>
        </p:nvSpPr>
        <p:spPr>
          <a:xfrm>
            <a:off x="4418767" y="1797217"/>
            <a:ext cx="1866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Elaboração do projeto de Lei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BD0BD295-BC00-D981-5EA2-8BE27F68194A}"/>
              </a:ext>
            </a:extLst>
          </p:cNvPr>
          <p:cNvSpPr txBox="1"/>
          <p:nvPr/>
        </p:nvSpPr>
        <p:spPr>
          <a:xfrm>
            <a:off x="4489591" y="3990069"/>
            <a:ext cx="1866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Discute, altera e aprova o projeto de Lei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BC522620-FE33-36ED-EECF-42E411243625}"/>
              </a:ext>
            </a:extLst>
          </p:cNvPr>
          <p:cNvSpPr txBox="1"/>
          <p:nvPr/>
        </p:nvSpPr>
        <p:spPr>
          <a:xfrm>
            <a:off x="7120711" y="4001263"/>
            <a:ext cx="2433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Altera ou rejeita os vetos propostos pelo Executivo</a:t>
            </a:r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xmlns="" id="{5B9F0016-B61D-D6E8-3777-F45160296973}"/>
              </a:ext>
            </a:extLst>
          </p:cNvPr>
          <p:cNvSpPr/>
          <p:nvPr/>
        </p:nvSpPr>
        <p:spPr>
          <a:xfrm>
            <a:off x="8186504" y="3036826"/>
            <a:ext cx="301658" cy="5697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xmlns="" id="{9D24BF44-4F92-C625-0D8B-5AED44AD6999}"/>
              </a:ext>
            </a:extLst>
          </p:cNvPr>
          <p:cNvSpPr/>
          <p:nvPr/>
        </p:nvSpPr>
        <p:spPr>
          <a:xfrm>
            <a:off x="5201192" y="3049045"/>
            <a:ext cx="301658" cy="5697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xmlns="" id="{A416F032-AB65-F6E9-009F-359A7629E83C}"/>
              </a:ext>
            </a:extLst>
          </p:cNvPr>
          <p:cNvSpPr/>
          <p:nvPr/>
        </p:nvSpPr>
        <p:spPr>
          <a:xfrm rot="13700333">
            <a:off x="6525568" y="3024203"/>
            <a:ext cx="301658" cy="111065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871D4413-C161-AD3D-3E2A-01A41B595912}"/>
              </a:ext>
            </a:extLst>
          </p:cNvPr>
          <p:cNvSpPr txBox="1"/>
          <p:nvPr/>
        </p:nvSpPr>
        <p:spPr>
          <a:xfrm>
            <a:off x="7120710" y="1341921"/>
            <a:ext cx="2433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Sanciona e promulga a Lei, podendo propor vetos ao texto aprovado pelo Legislativo</a:t>
            </a:r>
          </a:p>
        </p:txBody>
      </p:sp>
    </p:spTree>
    <p:extLst>
      <p:ext uri="{BB962C8B-B14F-4D97-AF65-F5344CB8AC3E}">
        <p14:creationId xmlns:p14="http://schemas.microsoft.com/office/powerpoint/2010/main" val="424729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D3D602-26CF-DF5C-1E70-112516D2F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B203F229-6DBF-4C7E-12D2-03E5FFE0E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A863701-C0DB-5C83-D152-C9B931040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7E0C2C93-4467-BC2A-D19A-982E27EBFC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CC39A40-2AFA-3CCF-CED1-01F21772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80" y="285908"/>
            <a:ext cx="575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40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ANEXOS DA LDO 2026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F560EE5-F630-65FE-9B84-518B75F26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391F83BE-1450-C040-5B35-71B77300A2B9}"/>
              </a:ext>
            </a:extLst>
          </p:cNvPr>
          <p:cNvSpPr/>
          <p:nvPr/>
        </p:nvSpPr>
        <p:spPr>
          <a:xfrm>
            <a:off x="815993" y="1683353"/>
            <a:ext cx="2181775" cy="230603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5000" sy="105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9267218C-C3AC-3EA8-8BC8-39914EB66107}"/>
              </a:ext>
            </a:extLst>
          </p:cNvPr>
          <p:cNvSpPr/>
          <p:nvPr/>
        </p:nvSpPr>
        <p:spPr>
          <a:xfrm>
            <a:off x="1162354" y="2881485"/>
            <a:ext cx="2356700" cy="172343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81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0282FD11-EBF1-370B-F985-4F5588B8B6FB}"/>
              </a:ext>
            </a:extLst>
          </p:cNvPr>
          <p:cNvSpPr/>
          <p:nvPr/>
        </p:nvSpPr>
        <p:spPr>
          <a:xfrm>
            <a:off x="455343" y="1313100"/>
            <a:ext cx="3403076" cy="5288437"/>
          </a:xfrm>
          <a:prstGeom prst="roundRect">
            <a:avLst/>
          </a:prstGeom>
          <a:noFill/>
          <a:ln w="444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431A49C-8F6A-53C6-E5FD-9306119CDC2F}"/>
              </a:ext>
            </a:extLst>
          </p:cNvPr>
          <p:cNvSpPr txBox="1"/>
          <p:nvPr/>
        </p:nvSpPr>
        <p:spPr>
          <a:xfrm>
            <a:off x="907830" y="1880681"/>
            <a:ext cx="205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METAS E PRIORIDADES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212BE89-A4B8-A462-17D7-8DE17CCFB4D4}"/>
              </a:ext>
            </a:extLst>
          </p:cNvPr>
          <p:cNvSpPr txBox="1"/>
          <p:nvPr/>
        </p:nvSpPr>
        <p:spPr>
          <a:xfrm>
            <a:off x="1256621" y="3269162"/>
            <a:ext cx="2262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Art. 165 § 2º da CF/</a:t>
            </a:r>
            <a:r>
              <a:rPr lang="pt-BR" sz="32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88</a:t>
            </a:r>
          </a:p>
          <a:p>
            <a:pPr algn="ctr"/>
            <a:endParaRPr lang="pt-BR" sz="28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CA6F7EE8-1BE4-154B-39FF-84703ACEDF06}"/>
              </a:ext>
            </a:extLst>
          </p:cNvPr>
          <p:cNvSpPr txBox="1"/>
          <p:nvPr/>
        </p:nvSpPr>
        <p:spPr>
          <a:xfrm>
            <a:off x="570298" y="4787620"/>
            <a:ext cx="3173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</a:rPr>
              <a:t>Conterá o Programa, Descritivo das Ações  e os Projetos  </a:t>
            </a:r>
            <a:r>
              <a:rPr lang="pt-BR" sz="2000" b="1" dirty="0" smtClean="0">
                <a:solidFill>
                  <a:srgbClr val="FFFFFF"/>
                </a:solidFill>
              </a:rPr>
              <a:t>Prioritários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B116CC91-C8F0-5F18-5A0B-EEBE86F8824E}"/>
              </a:ext>
            </a:extLst>
          </p:cNvPr>
          <p:cNvSpPr/>
          <p:nvPr/>
        </p:nvSpPr>
        <p:spPr>
          <a:xfrm>
            <a:off x="4661555" y="2341660"/>
            <a:ext cx="2181775" cy="230603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5000" sy="105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xmlns="" id="{255D125B-F14E-EFE0-113F-DF0EC69D59D8}"/>
              </a:ext>
            </a:extLst>
          </p:cNvPr>
          <p:cNvSpPr/>
          <p:nvPr/>
        </p:nvSpPr>
        <p:spPr>
          <a:xfrm>
            <a:off x="5007916" y="3539792"/>
            <a:ext cx="2356700" cy="172343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81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294521D3-51CA-6702-4B28-E9D85E8DE777}"/>
              </a:ext>
            </a:extLst>
          </p:cNvPr>
          <p:cNvSpPr txBox="1"/>
          <p:nvPr/>
        </p:nvSpPr>
        <p:spPr>
          <a:xfrm>
            <a:off x="4695201" y="2538988"/>
            <a:ext cx="218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METAS FISCAIS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C8E715B0-49B6-E552-036A-39D6D60B6BE8}"/>
              </a:ext>
            </a:extLst>
          </p:cNvPr>
          <p:cNvSpPr txBox="1"/>
          <p:nvPr/>
        </p:nvSpPr>
        <p:spPr>
          <a:xfrm>
            <a:off x="4948453" y="3570456"/>
            <a:ext cx="2440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Portaria STN nº 699/23 – 14ª edição do Manual de Demonstrativos Fiscais</a:t>
            </a:r>
          </a:p>
          <a:p>
            <a:pPr algn="ctr"/>
            <a:endParaRPr lang="pt-BR" sz="20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xmlns="" id="{B254B20D-F948-B92B-52D1-A9FECA2F97A6}"/>
              </a:ext>
            </a:extLst>
          </p:cNvPr>
          <p:cNvSpPr/>
          <p:nvPr/>
        </p:nvSpPr>
        <p:spPr>
          <a:xfrm>
            <a:off x="8201398" y="2230868"/>
            <a:ext cx="2181775" cy="230603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5000" sy="105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7DAA9C46-3F26-27F7-EB35-0ED464B693A9}"/>
              </a:ext>
            </a:extLst>
          </p:cNvPr>
          <p:cNvSpPr/>
          <p:nvPr/>
        </p:nvSpPr>
        <p:spPr>
          <a:xfrm>
            <a:off x="8547759" y="3429000"/>
            <a:ext cx="2356700" cy="172343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81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DCB75B0D-7963-5243-3313-C0D409B7F2B0}"/>
              </a:ext>
            </a:extLst>
          </p:cNvPr>
          <p:cNvSpPr txBox="1"/>
          <p:nvPr/>
        </p:nvSpPr>
        <p:spPr>
          <a:xfrm>
            <a:off x="8201398" y="2481375"/>
            <a:ext cx="218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RISCOS FISCAIS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900937F5-919E-82F8-07C6-1EBA67DFA0B7}"/>
              </a:ext>
            </a:extLst>
          </p:cNvPr>
          <p:cNvSpPr txBox="1"/>
          <p:nvPr/>
        </p:nvSpPr>
        <p:spPr>
          <a:xfrm>
            <a:off x="8516838" y="3517360"/>
            <a:ext cx="23876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9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Portaria STN nº 699/23– 14ª edição do Manual de Demonstrativos Fiscais</a:t>
            </a:r>
          </a:p>
          <a:p>
            <a:pPr algn="ctr"/>
            <a:r>
              <a:rPr lang="pt-BR" sz="19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 </a:t>
            </a:r>
          </a:p>
        </p:txBody>
      </p:sp>
      <p:sp>
        <p:nvSpPr>
          <p:cNvPr id="39" name="Seta: para Baixo 38">
            <a:extLst>
              <a:ext uri="{FF2B5EF4-FFF2-40B4-BE49-F238E27FC236}">
                <a16:creationId xmlns:a16="http://schemas.microsoft.com/office/drawing/2014/main" xmlns="" id="{FDD096E9-B7EE-7FE0-86A5-30848BE4FE7F}"/>
              </a:ext>
            </a:extLst>
          </p:cNvPr>
          <p:cNvSpPr/>
          <p:nvPr/>
        </p:nvSpPr>
        <p:spPr>
          <a:xfrm rot="16200000">
            <a:off x="4166413" y="3254942"/>
            <a:ext cx="301658" cy="5697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: para Baixo 39">
            <a:extLst>
              <a:ext uri="{FF2B5EF4-FFF2-40B4-BE49-F238E27FC236}">
                <a16:creationId xmlns:a16="http://schemas.microsoft.com/office/drawing/2014/main" xmlns="" id="{C0182883-200C-CACE-791C-40C79E1A9968}"/>
              </a:ext>
            </a:extLst>
          </p:cNvPr>
          <p:cNvSpPr/>
          <p:nvPr/>
        </p:nvSpPr>
        <p:spPr>
          <a:xfrm rot="16200000">
            <a:off x="7626616" y="3351989"/>
            <a:ext cx="301658" cy="5697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61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BC6ECD-674B-FB6E-7D3C-35B2F37AA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B7779518-66F7-390F-164C-B4AD77B90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22CB647-78E7-C587-B431-D77643511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6408421D-E513-6EFB-9A53-B18EDB17F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CD22B7B-4534-B751-7887-C2FCA16F0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333" y="670660"/>
            <a:ext cx="70019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chemeClr val="bg1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ANEXO DE METAS E PRIORIDADES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548094E-93A1-D370-D5A9-4D348F75A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4C60D0-D255-3B6E-9B80-52DE9394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064" y="2039815"/>
            <a:ext cx="10018207" cy="429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77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2685F6-F4EC-AB44-096C-292A9E977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C61984F4-2F11-66FE-855D-2728DEBA2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-91862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3DC1881-C384-053B-2C8B-540D1DEC3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9BEEFAC4-C0A2-BCB9-CF21-FA5C96A289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2DCF602-CAC6-7AFC-91B9-62D0A65A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717" y="26412"/>
            <a:ext cx="57528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ANEXOS DA LDO 2026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A981DFA-2E3D-703B-9B1E-875524F65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2282B2E0-8B36-8BA5-9F2D-3819A51EF174}"/>
              </a:ext>
            </a:extLst>
          </p:cNvPr>
          <p:cNvSpPr/>
          <p:nvPr/>
        </p:nvSpPr>
        <p:spPr>
          <a:xfrm>
            <a:off x="176085" y="1751329"/>
            <a:ext cx="2181775" cy="230603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5000" sy="105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A50A9C47-8357-6697-E502-9E2D16C98C4A}"/>
              </a:ext>
            </a:extLst>
          </p:cNvPr>
          <p:cNvSpPr/>
          <p:nvPr/>
        </p:nvSpPr>
        <p:spPr>
          <a:xfrm>
            <a:off x="522446" y="2949461"/>
            <a:ext cx="2356700" cy="172343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81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FF06B088-F4F3-A05B-4B48-27EABA462887}"/>
              </a:ext>
            </a:extLst>
          </p:cNvPr>
          <p:cNvSpPr/>
          <p:nvPr/>
        </p:nvSpPr>
        <p:spPr>
          <a:xfrm>
            <a:off x="3667382" y="637599"/>
            <a:ext cx="3403076" cy="5961164"/>
          </a:xfrm>
          <a:prstGeom prst="roundRect">
            <a:avLst/>
          </a:prstGeom>
          <a:noFill/>
          <a:ln w="444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72D2A163-2581-EEC1-C79B-3BDF813CF17F}"/>
              </a:ext>
            </a:extLst>
          </p:cNvPr>
          <p:cNvSpPr txBox="1"/>
          <p:nvPr/>
        </p:nvSpPr>
        <p:spPr>
          <a:xfrm>
            <a:off x="267922" y="1948657"/>
            <a:ext cx="205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METAS E PRIORIDADES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55FFCE3-392D-1A68-00D5-076A6D940AB7}"/>
              </a:ext>
            </a:extLst>
          </p:cNvPr>
          <p:cNvSpPr txBox="1"/>
          <p:nvPr/>
        </p:nvSpPr>
        <p:spPr>
          <a:xfrm>
            <a:off x="616713" y="3337138"/>
            <a:ext cx="2262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Art. 165 § 2º da CF/</a:t>
            </a:r>
            <a:r>
              <a:rPr lang="pt-BR" sz="32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88</a:t>
            </a:r>
          </a:p>
          <a:p>
            <a:pPr algn="ctr"/>
            <a:endParaRPr lang="pt-BR" sz="28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BDA376B8-D782-A8A5-0ECA-6431F97CA49E}"/>
              </a:ext>
            </a:extLst>
          </p:cNvPr>
          <p:cNvSpPr txBox="1"/>
          <p:nvPr/>
        </p:nvSpPr>
        <p:spPr>
          <a:xfrm>
            <a:off x="3694642" y="3927707"/>
            <a:ext cx="32192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Futura Md BT" panose="020B0602020204020303" pitchFamily="34" charset="0"/>
              </a:rPr>
              <a:t>Art.4º. §1º da LRF, (...)  estabelecidas metas anuais, em valores correntes e constantes, relativas às receitas, despesas, resultado nominal e primário e montante da dívida pública para o exercício a que se referirem e aos dois </a:t>
            </a:r>
            <a:r>
              <a:rPr lang="pt-BR" sz="1600" b="1" dirty="0" smtClean="0">
                <a:solidFill>
                  <a:srgbClr val="FFFFFF"/>
                </a:solidFill>
                <a:latin typeface="Futura Md BT" panose="020B0602020204020303" pitchFamily="34" charset="0"/>
              </a:rPr>
              <a:t>seguintes.</a:t>
            </a:r>
            <a:endParaRPr lang="pt-BR" sz="1600" b="1" dirty="0">
              <a:solidFill>
                <a:srgbClr val="FFFFFF"/>
              </a:solidFill>
              <a:latin typeface="Futura Md BT" panose="020B0602020204020303" pitchFamily="34" charset="0"/>
            </a:endParaRPr>
          </a:p>
          <a:p>
            <a:pPr algn="ctr"/>
            <a:endParaRPr lang="pt-BR" sz="1600" dirty="0">
              <a:solidFill>
                <a:srgbClr val="FFFFFF"/>
              </a:solidFill>
              <a:latin typeface="Futura Md BT" panose="020B0602020204020303" pitchFamily="34" charset="0"/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8B6183CD-92C0-9CE4-EE70-216C6E1D6F98}"/>
              </a:ext>
            </a:extLst>
          </p:cNvPr>
          <p:cNvSpPr/>
          <p:nvPr/>
        </p:nvSpPr>
        <p:spPr>
          <a:xfrm>
            <a:off x="4104759" y="889612"/>
            <a:ext cx="2181775" cy="230603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5000" sy="105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xmlns="" id="{B8BFAAEF-EA2C-9F27-B51F-7F4C671F1B18}"/>
              </a:ext>
            </a:extLst>
          </p:cNvPr>
          <p:cNvSpPr/>
          <p:nvPr/>
        </p:nvSpPr>
        <p:spPr>
          <a:xfrm>
            <a:off x="4451120" y="2087744"/>
            <a:ext cx="2356700" cy="172343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81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ABB67666-0F63-BB33-8A73-545AA0F5E063}"/>
              </a:ext>
            </a:extLst>
          </p:cNvPr>
          <p:cNvSpPr txBox="1"/>
          <p:nvPr/>
        </p:nvSpPr>
        <p:spPr>
          <a:xfrm>
            <a:off x="4138405" y="1086940"/>
            <a:ext cx="218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METAS FISCAIS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5506C1CF-8648-186F-6538-CB172EDFBD24}"/>
              </a:ext>
            </a:extLst>
          </p:cNvPr>
          <p:cNvSpPr txBox="1"/>
          <p:nvPr/>
        </p:nvSpPr>
        <p:spPr>
          <a:xfrm>
            <a:off x="4391657" y="2118408"/>
            <a:ext cx="2440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Portaria STN nº 699/23 – 14ª edição do Manual de Demonstrativos Fiscais</a:t>
            </a:r>
          </a:p>
          <a:p>
            <a:pPr algn="ctr"/>
            <a:endParaRPr lang="pt-BR" sz="20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xmlns="" id="{E420D7DA-EF07-06BD-CB5C-07B098DE149D}"/>
              </a:ext>
            </a:extLst>
          </p:cNvPr>
          <p:cNvSpPr/>
          <p:nvPr/>
        </p:nvSpPr>
        <p:spPr>
          <a:xfrm>
            <a:off x="8201398" y="2230868"/>
            <a:ext cx="2181775" cy="230603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5000" sy="105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92C79F72-E9F5-9B6A-317A-2AC1719C11EC}"/>
              </a:ext>
            </a:extLst>
          </p:cNvPr>
          <p:cNvSpPr/>
          <p:nvPr/>
        </p:nvSpPr>
        <p:spPr>
          <a:xfrm>
            <a:off x="8547759" y="3429000"/>
            <a:ext cx="2356700" cy="172343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81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18728E8A-F875-C81E-860A-EC127CC29860}"/>
              </a:ext>
            </a:extLst>
          </p:cNvPr>
          <p:cNvSpPr txBox="1"/>
          <p:nvPr/>
        </p:nvSpPr>
        <p:spPr>
          <a:xfrm>
            <a:off x="8201398" y="2481375"/>
            <a:ext cx="218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RISCOS FISCAIS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6847BCE6-E43B-6FE5-6329-A6FA87E09FD3}"/>
              </a:ext>
            </a:extLst>
          </p:cNvPr>
          <p:cNvSpPr txBox="1"/>
          <p:nvPr/>
        </p:nvSpPr>
        <p:spPr>
          <a:xfrm>
            <a:off x="8516838" y="3517360"/>
            <a:ext cx="23876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9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Portaria STN nº 699/23– 14ª edição do Manual de Demonstrativos Fiscais</a:t>
            </a:r>
          </a:p>
          <a:p>
            <a:pPr algn="ctr"/>
            <a:r>
              <a:rPr lang="pt-BR" sz="19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 </a:t>
            </a:r>
          </a:p>
        </p:txBody>
      </p:sp>
      <p:sp>
        <p:nvSpPr>
          <p:cNvPr id="39" name="Seta: para Baixo 38">
            <a:extLst>
              <a:ext uri="{FF2B5EF4-FFF2-40B4-BE49-F238E27FC236}">
                <a16:creationId xmlns:a16="http://schemas.microsoft.com/office/drawing/2014/main" xmlns="" id="{FAD11EB9-D3DE-337F-5C68-2E74E244183A}"/>
              </a:ext>
            </a:extLst>
          </p:cNvPr>
          <p:cNvSpPr/>
          <p:nvPr/>
        </p:nvSpPr>
        <p:spPr>
          <a:xfrm rot="16200000">
            <a:off x="3136065" y="3621682"/>
            <a:ext cx="301658" cy="5697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: para Baixo 39">
            <a:extLst>
              <a:ext uri="{FF2B5EF4-FFF2-40B4-BE49-F238E27FC236}">
                <a16:creationId xmlns:a16="http://schemas.microsoft.com/office/drawing/2014/main" xmlns="" id="{F19531C2-022B-3F87-16B3-1119AF3F5FF5}"/>
              </a:ext>
            </a:extLst>
          </p:cNvPr>
          <p:cNvSpPr/>
          <p:nvPr/>
        </p:nvSpPr>
        <p:spPr>
          <a:xfrm rot="16200000">
            <a:off x="7387590" y="3621682"/>
            <a:ext cx="301658" cy="5697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92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7FE8AB-F6A5-80AC-859F-3BB69D4F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067F58D4-8DE5-6835-BD4E-ECBD0C7E5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62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2CC04C5-BEC8-6B3B-3943-1F8F84A02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2FC22E3A-9C18-5D6E-E829-7F927D3F43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D06B3A6-386D-89C0-834F-7C0A7484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474" y="280454"/>
            <a:ext cx="575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40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ANEXOS DA LDO </a:t>
            </a:r>
            <a:r>
              <a:rPr lang="pt-BR" sz="4000" dirty="0" smtClean="0">
                <a:solidFill>
                  <a:schemeClr val="bg1"/>
                </a:solidFill>
                <a:latin typeface="Futura URW Extra Bold" panose="020B0802020204020204" pitchFamily="34" charset="0"/>
              </a:rPr>
              <a:t>2026</a:t>
            </a:r>
            <a:endParaRPr lang="pt-BR" sz="4000" dirty="0">
              <a:solidFill>
                <a:schemeClr val="bg1"/>
              </a:solidFill>
              <a:latin typeface="Futura URW Extra Bold" panose="020B0802020204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24FDE52-0640-19D5-85CB-FC2BF1AF6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B10CEF2A-4F9C-6470-9758-D06A20DC35DE}"/>
              </a:ext>
            </a:extLst>
          </p:cNvPr>
          <p:cNvSpPr/>
          <p:nvPr/>
        </p:nvSpPr>
        <p:spPr>
          <a:xfrm>
            <a:off x="192782" y="1505625"/>
            <a:ext cx="10113818" cy="5015345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6D0F3B3-7550-80EA-1B1C-F064EDFDD652}"/>
              </a:ext>
            </a:extLst>
          </p:cNvPr>
          <p:cNvSpPr txBox="1"/>
          <p:nvPr/>
        </p:nvSpPr>
        <p:spPr>
          <a:xfrm>
            <a:off x="387926" y="1704973"/>
            <a:ext cx="972352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PORTARIA STN Nº 699/23 – 14ª EDIÇÃO DO MANUAL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 DE DEMONSTRATIVOS FISCAIS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I – Metas Anuais (2026 a 2028);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Demonstrativos II – Avaliação do Cumprimento das Metas Fiscais do Exercício Anterior (2024);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III – Metas Fiscais Atuais comparadas com as Fixadas nos três Exercícios Anteriores (2023 a 2028);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IV – Evolução do Patrimônio Líquido (2022 a 2024);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V - Origem e Aplicação dos Recursos Obtidos com a Alienação de Ativos (2022 a 2024);</a:t>
            </a:r>
          </a:p>
        </p:txBody>
      </p:sp>
    </p:spTree>
    <p:extLst>
      <p:ext uri="{BB962C8B-B14F-4D97-AF65-F5344CB8AC3E}">
        <p14:creationId xmlns:p14="http://schemas.microsoft.com/office/powerpoint/2010/main" val="387898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3E9115-F7D9-ADA8-93DE-0B87CAAD4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FC158DE8-CE5B-67D0-3142-FF7853794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62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B29E21D5-4A93-E963-D522-7F68DF0B1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D6BD0464-2C23-1A1B-087F-7F4EEF59C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3B67FBA-7978-7C3D-C114-BB5B9BEAA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474" y="280454"/>
            <a:ext cx="575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40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ANEXOS DA LDO </a:t>
            </a:r>
            <a:r>
              <a:rPr lang="pt-BR" sz="4000" dirty="0" smtClean="0">
                <a:solidFill>
                  <a:schemeClr val="bg1"/>
                </a:solidFill>
                <a:latin typeface="Futura URW Extra Bold" panose="020B0802020204020204" pitchFamily="34" charset="0"/>
              </a:rPr>
              <a:t>2026</a:t>
            </a:r>
            <a:endParaRPr lang="pt-BR" sz="4000" dirty="0">
              <a:solidFill>
                <a:schemeClr val="bg1"/>
              </a:solidFill>
              <a:latin typeface="Futura URW Extra Bold" panose="020B0802020204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5DE15F1-14A8-3B2E-BF02-3FF322839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70AF3ACE-BDFF-5A2B-5ACB-F3B3D5E49A1D}"/>
              </a:ext>
            </a:extLst>
          </p:cNvPr>
          <p:cNvSpPr/>
          <p:nvPr/>
        </p:nvSpPr>
        <p:spPr>
          <a:xfrm>
            <a:off x="192782" y="1505625"/>
            <a:ext cx="10113818" cy="5015345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924B0C3-5D8E-0153-F6A4-0E6B241DD526}"/>
              </a:ext>
            </a:extLst>
          </p:cNvPr>
          <p:cNvSpPr txBox="1"/>
          <p:nvPr/>
        </p:nvSpPr>
        <p:spPr>
          <a:xfrm>
            <a:off x="387926" y="1620334"/>
            <a:ext cx="972352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1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PORTARIA STN Nº 699/23 – 14ª EDIÇÃO DO MANUAL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1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 DEMONSTRATIVOS FISCAIS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800" b="1" dirty="0">
              <a:solidFill>
                <a:srgbClr val="FFFFFF"/>
              </a:solidFill>
              <a:latin typeface="Futura URW Extra Bold" panose="020B080202020402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VI – Avaliação da Situação Financeira e Atuarial do Regime Próprio de Previdência dos Servidores;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VII – Estimativa e Compensação da Renuncia de Receita (2026 a 2028);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VIII – Margem de Expansão das Despesas Obrigatórias de Caráter Continuado (2026). </a:t>
            </a:r>
          </a:p>
        </p:txBody>
      </p:sp>
    </p:spTree>
    <p:extLst>
      <p:ext uri="{BB962C8B-B14F-4D97-AF65-F5344CB8AC3E}">
        <p14:creationId xmlns:p14="http://schemas.microsoft.com/office/powerpoint/2010/main" val="234569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320CC3-47D4-7A23-752C-FC063C4A5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8CA66D2B-FF84-5CB5-74F4-08F84F579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62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C05197B6-79AE-F4BB-7D39-8CA2321FE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5B394FCA-F0B6-7493-BA93-BB32EC8D9C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7CD92E4-1C35-16C3-25C4-27BA4A1CB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837" y="471055"/>
            <a:ext cx="63165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FFFFFF"/>
                </a:solidFill>
                <a:latin typeface="Futura URW Extra Bold" panose="020B0802020204020204" pitchFamily="34" charset="0"/>
              </a:rPr>
              <a:t>PARÂMETROS ECONÔMICOS DO PROJETO DA LEI DE DIRETRIZES ORÇAMENTÁRIAS DE ACORDO COM RELATÓRIO FOCUS/BACEN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1D24F05-F1C2-F9DC-61C6-F05807E78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6E5E3654-1286-D809-B61B-7939895D375E}"/>
              </a:ext>
            </a:extLst>
          </p:cNvPr>
          <p:cNvSpPr/>
          <p:nvPr/>
        </p:nvSpPr>
        <p:spPr>
          <a:xfrm>
            <a:off x="8624769" y="2251707"/>
            <a:ext cx="172061" cy="71150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B0827AD-D722-2897-8742-6E60C584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538" y="3024554"/>
            <a:ext cx="11347581" cy="31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A22D9C54-071A-D4DC-D851-0718DCF5A264}"/>
              </a:ext>
            </a:extLst>
          </p:cNvPr>
          <p:cNvSpPr/>
          <p:nvPr/>
        </p:nvSpPr>
        <p:spPr>
          <a:xfrm>
            <a:off x="6682106" y="2251706"/>
            <a:ext cx="172061" cy="71150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813F3DEE-2907-FE3E-E35D-05AE21E989BF}"/>
              </a:ext>
            </a:extLst>
          </p:cNvPr>
          <p:cNvSpPr/>
          <p:nvPr/>
        </p:nvSpPr>
        <p:spPr>
          <a:xfrm>
            <a:off x="10237040" y="2251706"/>
            <a:ext cx="172061" cy="71150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4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60748B-AD94-27DB-B11C-FDEBDDF20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FDD362D3-660A-1DBC-6359-C18DC49A7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77739C2-438A-985A-CE4E-714FA7108716}"/>
              </a:ext>
            </a:extLst>
          </p:cNvPr>
          <p:cNvSpPr txBox="1"/>
          <p:nvPr/>
        </p:nvSpPr>
        <p:spPr>
          <a:xfrm>
            <a:off x="1450109" y="159387"/>
            <a:ext cx="7225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INSTRUMENTOS DE PLANEJAMENTO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B8FAD87-12F1-7851-7750-FBBA45698DC9}"/>
              </a:ext>
            </a:extLst>
          </p:cNvPr>
          <p:cNvSpPr txBox="1"/>
          <p:nvPr/>
        </p:nvSpPr>
        <p:spPr>
          <a:xfrm>
            <a:off x="1521691" y="693161"/>
            <a:ext cx="7153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2400" dirty="0">
                <a:solidFill>
                  <a:schemeClr val="bg1"/>
                </a:solidFill>
                <a:latin typeface="Futura Bk BT" panose="020B0502020204020303" pitchFamily="34" charset="0"/>
                <a:ea typeface="Verdana" pitchFamily="34" charset="0"/>
                <a:cs typeface="Arial" charset="0"/>
              </a:rPr>
              <a:t>A Lei de Responsabilidade Fiscal integra os três instrumentos de planejamento previstos pela Constituição de 1988</a:t>
            </a:r>
            <a:endParaRPr lang="pt-BR" sz="24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0AD57525-459C-1F5A-BBF7-D47F66D2830B}"/>
              </a:ext>
            </a:extLst>
          </p:cNvPr>
          <p:cNvSpPr/>
          <p:nvPr/>
        </p:nvSpPr>
        <p:spPr>
          <a:xfrm>
            <a:off x="1450109" y="2427264"/>
            <a:ext cx="5144655" cy="94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21DAC83-B479-2B1D-A859-58EE6108FCF0}"/>
              </a:ext>
            </a:extLst>
          </p:cNvPr>
          <p:cNvSpPr txBox="1"/>
          <p:nvPr/>
        </p:nvSpPr>
        <p:spPr>
          <a:xfrm>
            <a:off x="1450110" y="2427264"/>
            <a:ext cx="5144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u="sng" dirty="0">
                <a:solidFill>
                  <a:srgbClr val="000000"/>
                </a:solidFill>
                <a:latin typeface="Futura URW Extra Bold" panose="020B0802020204020204" pitchFamily="34" charset="0"/>
              </a:rPr>
              <a:t>PLANO PLURIANUAL – PPA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000000"/>
                </a:solidFill>
                <a:latin typeface="Futura URW Extra Bold" panose="020B0802020204020204" pitchFamily="34" charset="0"/>
              </a:rPr>
              <a:t>C</a:t>
            </a:r>
            <a:r>
              <a:rPr lang="pt-BR" sz="1800" dirty="0">
                <a:solidFill>
                  <a:srgbClr val="000000"/>
                </a:solidFill>
                <a:latin typeface="Futura URW Extra Bold" panose="020B0802020204020204" pitchFamily="34" charset="0"/>
              </a:rPr>
              <a:t>onstitui-se de Programas, Metas e Indicadores para 4 anos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048AA975-A9B9-388F-85FE-F2C471366646}"/>
              </a:ext>
            </a:extLst>
          </p:cNvPr>
          <p:cNvSpPr/>
          <p:nvPr/>
        </p:nvSpPr>
        <p:spPr>
          <a:xfrm>
            <a:off x="1450109" y="3559049"/>
            <a:ext cx="5144655" cy="1211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6AB2EED-909E-CF66-581F-3031A981FB27}"/>
              </a:ext>
            </a:extLst>
          </p:cNvPr>
          <p:cNvSpPr txBox="1"/>
          <p:nvPr/>
        </p:nvSpPr>
        <p:spPr>
          <a:xfrm>
            <a:off x="1450110" y="3592818"/>
            <a:ext cx="514465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u="sng" dirty="0">
                <a:solidFill>
                  <a:srgbClr val="000000"/>
                </a:solidFill>
                <a:latin typeface="Futura URW Extra Bold" panose="020B0802020204020204" pitchFamily="34" charset="0"/>
                <a:cs typeface="Arial" panose="020B0604020202020204" pitchFamily="34" charset="0"/>
              </a:rPr>
              <a:t>A LEI DE DIRETRIZES ORÇAMENTÁRIAS - LDO </a:t>
            </a:r>
            <a:r>
              <a:rPr lang="pt-BR" dirty="0">
                <a:solidFill>
                  <a:srgbClr val="000000"/>
                </a:solidFill>
                <a:latin typeface="Futura URW Extra Bold" panose="020B0802020204020204" pitchFamily="34" charset="0"/>
                <a:cs typeface="Arial" panose="020B0604020202020204" pitchFamily="34" charset="0"/>
              </a:rPr>
              <a:t>Define diretrizes para elaboração e execução do orçamento e estabelece as metas e prioridades das ações governamentais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EC5F84E-C2C9-5811-ADC6-BC9259625A42}"/>
              </a:ext>
            </a:extLst>
          </p:cNvPr>
          <p:cNvSpPr/>
          <p:nvPr/>
        </p:nvSpPr>
        <p:spPr>
          <a:xfrm>
            <a:off x="1450109" y="4982158"/>
            <a:ext cx="5144655" cy="107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EE553734-C20F-0DB7-AEA0-23BA8666B3B8}"/>
              </a:ext>
            </a:extLst>
          </p:cNvPr>
          <p:cNvSpPr txBox="1"/>
          <p:nvPr/>
        </p:nvSpPr>
        <p:spPr>
          <a:xfrm>
            <a:off x="1450109" y="5012004"/>
            <a:ext cx="5144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u="sng" dirty="0">
                <a:solidFill>
                  <a:srgbClr val="000000"/>
                </a:solidFill>
                <a:latin typeface="Futura URW Extra Bold" panose="020B0802020204020204" pitchFamily="34" charset="0"/>
              </a:rPr>
              <a:t>A LEI ORÇAMENTÁRIA ANUAL – LOA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000000"/>
                </a:solidFill>
                <a:latin typeface="Futura URW Extra Bold" panose="020B0802020204020204" pitchFamily="34" charset="0"/>
              </a:rPr>
              <a:t>Proverá recursos para a execução das ações necessárias ao alcance das Metas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C207C872-420D-5815-BDE3-A50380444B90}"/>
              </a:ext>
            </a:extLst>
          </p:cNvPr>
          <p:cNvSpPr txBox="1"/>
          <p:nvPr/>
        </p:nvSpPr>
        <p:spPr>
          <a:xfrm>
            <a:off x="8044870" y="2725488"/>
            <a:ext cx="23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PLANEJAR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01EE7D4-8679-8BAD-3BB9-D644CC29D4EA}"/>
              </a:ext>
            </a:extLst>
          </p:cNvPr>
          <p:cNvSpPr txBox="1"/>
          <p:nvPr/>
        </p:nvSpPr>
        <p:spPr>
          <a:xfrm>
            <a:off x="8044870" y="3931984"/>
            <a:ext cx="23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ORIENTAR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D57B1A85-14A9-325B-F9F9-E55EB579D4B2}"/>
              </a:ext>
            </a:extLst>
          </p:cNvPr>
          <p:cNvSpPr txBox="1"/>
          <p:nvPr/>
        </p:nvSpPr>
        <p:spPr>
          <a:xfrm>
            <a:off x="8044870" y="5222588"/>
            <a:ext cx="23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EXECUTAR</a:t>
            </a: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xmlns="" id="{CBF83FAB-B898-B3BC-7541-54382D4760C6}"/>
              </a:ext>
            </a:extLst>
          </p:cNvPr>
          <p:cNvSpPr/>
          <p:nvPr/>
        </p:nvSpPr>
        <p:spPr>
          <a:xfrm>
            <a:off x="6770256" y="2805418"/>
            <a:ext cx="1034473" cy="3786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xmlns="" id="{6F1BEE1D-0DE1-F91D-E5C8-55E4F7C42CF4}"/>
              </a:ext>
            </a:extLst>
          </p:cNvPr>
          <p:cNvSpPr/>
          <p:nvPr/>
        </p:nvSpPr>
        <p:spPr>
          <a:xfrm>
            <a:off x="6769539" y="4001528"/>
            <a:ext cx="1034473" cy="3786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xmlns="" id="{99E132BE-698C-3290-7876-C0287478BF2A}"/>
              </a:ext>
            </a:extLst>
          </p:cNvPr>
          <p:cNvSpPr/>
          <p:nvPr/>
        </p:nvSpPr>
        <p:spPr>
          <a:xfrm>
            <a:off x="6759585" y="5294853"/>
            <a:ext cx="1034473" cy="3786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D4B34164-7FF8-A210-07B8-78A82AD0C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32" name="Imagem 31" descr="Texto&#10;&#10;O conteúdo gerado por IA pode estar incorreto.">
            <a:extLst>
              <a:ext uri="{FF2B5EF4-FFF2-40B4-BE49-F238E27FC236}">
                <a16:creationId xmlns:a16="http://schemas.microsoft.com/office/drawing/2014/main" xmlns="" id="{AD15DD29-006D-C5BA-B688-902D94D80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45DD73-3B9B-BFC3-52D1-7A481E3B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2C0A4D8E-7380-F29C-5C5D-88D2FA013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62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C90980AA-A64D-3560-7E64-8D7B9A12C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24657062-F698-F8A5-2152-40ECB2B7A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D2DF68E-9A8A-27C2-ED27-D053EB001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225" y="480230"/>
            <a:ext cx="63165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5400" b="1" dirty="0">
                <a:solidFill>
                  <a:srgbClr val="FFFFFF"/>
                </a:solidFill>
                <a:latin typeface="Futura URW Extra Bold" panose="020B0802020204020204" pitchFamily="34" charset="0"/>
              </a:rPr>
              <a:t>METAS ANUAIS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D067D54-326D-D94F-5EEC-A6D2C34F86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4" name="Fluxograma: Processo 3">
            <a:extLst>
              <a:ext uri="{FF2B5EF4-FFF2-40B4-BE49-F238E27FC236}">
                <a16:creationId xmlns:a16="http://schemas.microsoft.com/office/drawing/2014/main" xmlns="" id="{108A4B1C-5A50-E76D-E670-BF359816C4B6}"/>
              </a:ext>
            </a:extLst>
          </p:cNvPr>
          <p:cNvSpPr/>
          <p:nvPr/>
        </p:nvSpPr>
        <p:spPr>
          <a:xfrm>
            <a:off x="264572" y="2336065"/>
            <a:ext cx="10376475" cy="3805943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FCFC9B-706B-3BD5-44A1-898C92837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b="8453"/>
          <a:stretch/>
        </p:blipFill>
        <p:spPr bwMode="auto">
          <a:xfrm>
            <a:off x="264572" y="2336065"/>
            <a:ext cx="10376475" cy="380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72" y="6242707"/>
            <a:ext cx="7824351" cy="3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248F91-8A2C-63B0-BFE8-02AA62727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0DEE23D8-9BBC-668A-9D17-60CA1336C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62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E871ED83-FD71-9349-7A12-ACAD4BD2B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037AFC2F-7407-B9CC-12CB-26E1CF1BD0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EFF8B00-3A40-8AA9-C7A4-4379551C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717" y="26412"/>
            <a:ext cx="57528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ANEXOS DA LDO </a:t>
            </a:r>
            <a:r>
              <a:rPr lang="pt-BR" sz="3200" dirty="0" smtClean="0">
                <a:solidFill>
                  <a:schemeClr val="bg1"/>
                </a:solidFill>
                <a:latin typeface="Futura URW Extra Bold" panose="020B0802020204020204" pitchFamily="34" charset="0"/>
              </a:rPr>
              <a:t>2026</a:t>
            </a:r>
            <a:endParaRPr lang="pt-BR" sz="3200" dirty="0">
              <a:solidFill>
                <a:schemeClr val="bg1"/>
              </a:solidFill>
              <a:latin typeface="Futura URW Extra Bold" panose="020B0802020204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D42778C-75EE-BBD4-D420-B5FDE074AA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3CF0D66-ACEE-E123-0AD6-B36744E5891B}"/>
              </a:ext>
            </a:extLst>
          </p:cNvPr>
          <p:cNvSpPr/>
          <p:nvPr/>
        </p:nvSpPr>
        <p:spPr>
          <a:xfrm>
            <a:off x="190460" y="2496230"/>
            <a:ext cx="1785104" cy="190543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5000" sy="105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03ADFA93-B552-A483-06E2-D87BAFB8CBD2}"/>
              </a:ext>
            </a:extLst>
          </p:cNvPr>
          <p:cNvSpPr/>
          <p:nvPr/>
        </p:nvSpPr>
        <p:spPr>
          <a:xfrm>
            <a:off x="568624" y="3593155"/>
            <a:ext cx="1928226" cy="142404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81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A6322A0E-7F6C-65AA-3C77-1991633B1549}"/>
              </a:ext>
            </a:extLst>
          </p:cNvPr>
          <p:cNvSpPr/>
          <p:nvPr/>
        </p:nvSpPr>
        <p:spPr>
          <a:xfrm>
            <a:off x="6229538" y="790579"/>
            <a:ext cx="3026673" cy="5710705"/>
          </a:xfrm>
          <a:prstGeom prst="roundRect">
            <a:avLst/>
          </a:prstGeom>
          <a:noFill/>
          <a:ln w="444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87271022-45F2-48E7-9D26-808498346558}"/>
              </a:ext>
            </a:extLst>
          </p:cNvPr>
          <p:cNvSpPr txBox="1"/>
          <p:nvPr/>
        </p:nvSpPr>
        <p:spPr>
          <a:xfrm>
            <a:off x="190460" y="2654453"/>
            <a:ext cx="17851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METAS E PRIORIDADES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7699717-F278-1FC2-1D77-BD42049BD064}"/>
              </a:ext>
            </a:extLst>
          </p:cNvPr>
          <p:cNvSpPr txBox="1"/>
          <p:nvPr/>
        </p:nvSpPr>
        <p:spPr>
          <a:xfrm>
            <a:off x="645752" y="3932733"/>
            <a:ext cx="1851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Art. 165 § 2º da CF/</a:t>
            </a:r>
            <a:r>
              <a:rPr lang="pt-BR" sz="24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88</a:t>
            </a:r>
          </a:p>
          <a:p>
            <a:pPr algn="ctr"/>
            <a:endParaRPr lang="pt-BR" sz="20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01F4DBD1-4DB8-72B1-E6D2-8BF6811D2E32}"/>
              </a:ext>
            </a:extLst>
          </p:cNvPr>
          <p:cNvSpPr txBox="1"/>
          <p:nvPr/>
        </p:nvSpPr>
        <p:spPr>
          <a:xfrm>
            <a:off x="6310365" y="3961227"/>
            <a:ext cx="2905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Futura Md BT" panose="020B0602020204020303" pitchFamily="34" charset="0"/>
              </a:rPr>
              <a:t>Art.4º. §3º da LRF, serão avaliados os passivos contingentes e outros riscos capazes de afetar as contas públicas, informando as providências a serem tomadas, caso se concretizem</a:t>
            </a:r>
          </a:p>
          <a:p>
            <a:pPr algn="ctr"/>
            <a:endParaRPr lang="pt-BR" dirty="0">
              <a:solidFill>
                <a:srgbClr val="FFFFFF"/>
              </a:solidFill>
              <a:latin typeface="Futura Md BT" panose="020B0602020204020303" pitchFamily="34" charset="0"/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9B7A7536-BBE6-7778-2BC3-7A1440E0BF02}"/>
              </a:ext>
            </a:extLst>
          </p:cNvPr>
          <p:cNvSpPr/>
          <p:nvPr/>
        </p:nvSpPr>
        <p:spPr>
          <a:xfrm>
            <a:off x="6447113" y="923132"/>
            <a:ext cx="2181775" cy="230603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5000" sy="105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xmlns="" id="{588D4AEC-A8CF-5E67-235D-28CF782D7A06}"/>
              </a:ext>
            </a:extLst>
          </p:cNvPr>
          <p:cNvSpPr/>
          <p:nvPr/>
        </p:nvSpPr>
        <p:spPr>
          <a:xfrm>
            <a:off x="6793474" y="2121264"/>
            <a:ext cx="2356700" cy="172343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81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0BC5E672-F9BF-CCD1-1679-4627A3740B69}"/>
              </a:ext>
            </a:extLst>
          </p:cNvPr>
          <p:cNvSpPr txBox="1"/>
          <p:nvPr/>
        </p:nvSpPr>
        <p:spPr>
          <a:xfrm>
            <a:off x="6480759" y="1120460"/>
            <a:ext cx="218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154664"/>
                </a:solidFill>
                <a:latin typeface="Futura URW Extra Bold" panose="020B0802020204020204" pitchFamily="34" charset="0"/>
              </a:rPr>
              <a:t>RISCOS </a:t>
            </a:r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FISCAIS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E766A0DB-2C10-8F8E-C2FE-D0741CA35C4A}"/>
              </a:ext>
            </a:extLst>
          </p:cNvPr>
          <p:cNvSpPr txBox="1"/>
          <p:nvPr/>
        </p:nvSpPr>
        <p:spPr>
          <a:xfrm>
            <a:off x="6734011" y="2151928"/>
            <a:ext cx="2440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Portaria STN nº 699/23 – 14ª edição do Manual de Demonstrativos Fiscais</a:t>
            </a:r>
          </a:p>
          <a:p>
            <a:pPr algn="ctr"/>
            <a:endParaRPr lang="pt-BR" sz="2000" dirty="0">
              <a:solidFill>
                <a:srgbClr val="154664"/>
              </a:solidFill>
              <a:latin typeface="Futura URW Extra Bold" panose="020B0802020204020204" pitchFamily="34" charset="0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xmlns="" id="{6BAAD966-3B63-F591-9D9D-508A29311CFD}"/>
              </a:ext>
            </a:extLst>
          </p:cNvPr>
          <p:cNvSpPr/>
          <p:nvPr/>
        </p:nvSpPr>
        <p:spPr>
          <a:xfrm>
            <a:off x="3176336" y="2496230"/>
            <a:ext cx="1785104" cy="190543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5000" sy="105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22F7ABE3-2786-0522-6691-CFF47851AA84}"/>
              </a:ext>
            </a:extLst>
          </p:cNvPr>
          <p:cNvSpPr/>
          <p:nvPr/>
        </p:nvSpPr>
        <p:spPr>
          <a:xfrm>
            <a:off x="3554500" y="3707540"/>
            <a:ext cx="1928226" cy="142404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81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8D289968-EC8F-3CED-B47D-996BF87272A0}"/>
              </a:ext>
            </a:extLst>
          </p:cNvPr>
          <p:cNvSpPr txBox="1"/>
          <p:nvPr/>
        </p:nvSpPr>
        <p:spPr>
          <a:xfrm>
            <a:off x="3176336" y="2685323"/>
            <a:ext cx="178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METAS</a:t>
            </a:r>
          </a:p>
          <a:p>
            <a:pPr algn="ctr"/>
            <a:r>
              <a:rPr lang="pt-BR" sz="24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FISCAIS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7D4E6E16-88C4-5118-433C-9084ECCA93D2}"/>
              </a:ext>
            </a:extLst>
          </p:cNvPr>
          <p:cNvSpPr txBox="1"/>
          <p:nvPr/>
        </p:nvSpPr>
        <p:spPr>
          <a:xfrm>
            <a:off x="3554498" y="3832778"/>
            <a:ext cx="1928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Portaria STN nº 699/23– 14ª edição do Manual de Demonstrativos Fiscais</a:t>
            </a:r>
          </a:p>
          <a:p>
            <a:pPr algn="ctr"/>
            <a:r>
              <a:rPr lang="pt-BR" sz="1500" dirty="0">
                <a:solidFill>
                  <a:srgbClr val="154664"/>
                </a:solidFill>
                <a:latin typeface="Futura URW Extra Bold" panose="020B0802020204020204" pitchFamily="34" charset="0"/>
              </a:rPr>
              <a:t> </a:t>
            </a:r>
          </a:p>
        </p:txBody>
      </p:sp>
      <p:sp>
        <p:nvSpPr>
          <p:cNvPr id="39" name="Seta: para Baixo 38">
            <a:extLst>
              <a:ext uri="{FF2B5EF4-FFF2-40B4-BE49-F238E27FC236}">
                <a16:creationId xmlns:a16="http://schemas.microsoft.com/office/drawing/2014/main" xmlns="" id="{5B738201-DD78-D101-80E5-0E1D19C5ECDC}"/>
              </a:ext>
            </a:extLst>
          </p:cNvPr>
          <p:cNvSpPr/>
          <p:nvPr/>
        </p:nvSpPr>
        <p:spPr>
          <a:xfrm rot="16200000">
            <a:off x="2737359" y="3728165"/>
            <a:ext cx="249255" cy="46612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xmlns="" id="{740B326E-A751-BDC2-5C1C-27FCCE5F2239}"/>
              </a:ext>
            </a:extLst>
          </p:cNvPr>
          <p:cNvSpPr/>
          <p:nvPr/>
        </p:nvSpPr>
        <p:spPr>
          <a:xfrm rot="16200000">
            <a:off x="5703665" y="3706948"/>
            <a:ext cx="249255" cy="46612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8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6E06CC-50A3-E907-444C-D3B51BD28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3BE2BA1B-C95C-82F5-F900-5AA225812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62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953691E-2683-3E04-3733-A1D96E49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D254ED6B-E90E-00E6-FA11-009428D6F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FB744F-EB73-0E96-B293-B88871BAF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481" y="279292"/>
            <a:ext cx="5206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RISCOS FISCAIS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A281E06-A260-27D5-F72F-D43DE67F7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059872F-FEA7-6EDF-ADA6-F6D9C330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127" y="1441524"/>
            <a:ext cx="11039175" cy="50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2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A4F23A-86F7-5B63-BE2F-6D41F18C7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C0B08E03-17E7-8EC9-8C6B-7EB55AF76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62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371D949-220A-091A-4A18-CDD72EB7D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81829F26-2E12-D679-F05B-97B9128AD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BAC5D8F-1792-5811-F0AC-CC5B9AD2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474" y="160444"/>
            <a:ext cx="57528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PROJETO DE LEI DA LDO 2026 - CONTEXTO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C8DC19B-CBCF-6F12-C48B-6D92B0A67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67AE1607-D1D4-0067-95E8-CF6DD2769129}"/>
              </a:ext>
            </a:extLst>
          </p:cNvPr>
          <p:cNvSpPr/>
          <p:nvPr/>
        </p:nvSpPr>
        <p:spPr>
          <a:xfrm>
            <a:off x="192782" y="1505625"/>
            <a:ext cx="10113818" cy="5015345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095A4EC-EF35-24F7-C89A-7F7B174A12EB}"/>
              </a:ext>
            </a:extLst>
          </p:cNvPr>
          <p:cNvSpPr txBox="1"/>
          <p:nvPr/>
        </p:nvSpPr>
        <p:spPr>
          <a:xfrm>
            <a:off x="387926" y="1620334"/>
            <a:ext cx="972352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b="1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O documento final a ser encaminhado ao Poder Legislativo deverá conter: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  Mensagem encaminhando o Projeto de Lei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  Texto do Projeto de Lei com os seguintes Capítulos: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dirty="0">
              <a:solidFill>
                <a:srgbClr val="FFFFFF"/>
              </a:solidFill>
              <a:latin typeface="Futura URW Extra Bold" panose="020B080202020402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1143000" lvl="1" indent="-400050">
              <a:buFont typeface="+mj-lt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DISPOSIÇÃO PRELIMINAR;</a:t>
            </a:r>
          </a:p>
          <a:p>
            <a:pPr marL="1143000" lvl="1" indent="-400050">
              <a:spcAft>
                <a:spcPts val="600"/>
              </a:spcAft>
              <a:buFont typeface="+mj-lt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METAS E PRIORIDADES DA ADMINISTRAÇÃO PÚBLICA MUNICIPAL;</a:t>
            </a:r>
          </a:p>
          <a:p>
            <a:pPr marL="1143000" lvl="1" indent="-400050">
              <a:spcAft>
                <a:spcPts val="600"/>
              </a:spcAft>
              <a:buFont typeface="+mj-lt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DIRETRIZES PARA ELABORAÇÃO E EXECUÇÃO DO ORÇAMENTO DO MUNICÍPIO;</a:t>
            </a:r>
          </a:p>
          <a:p>
            <a:pPr marL="1143000" lvl="1" indent="-400050">
              <a:spcAft>
                <a:spcPts val="600"/>
              </a:spcAft>
              <a:buFont typeface="+mj-lt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DISPOSIÇÕES RELATIVAS ÀS DESPESAS DO MUNICÍPIO COM PESSOAL E ENCARGOS SOCIAIS;</a:t>
            </a:r>
          </a:p>
          <a:p>
            <a:pPr marL="1143000" lvl="1" indent="-400050">
              <a:spcAft>
                <a:spcPts val="600"/>
              </a:spcAft>
              <a:buFont typeface="+mj-lt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DISPOSIÇÕES SOBRE AS ALTERAÇÕES NA LEGISLAÇÃO TRIBUTÁRIA;</a:t>
            </a:r>
          </a:p>
          <a:p>
            <a:pPr marL="1143000" lvl="1" indent="-400050">
              <a:spcAft>
                <a:spcPts val="600"/>
              </a:spcAft>
              <a:buFont typeface="+mj-lt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ADMINISTRAÇÃO DA DÍVIDA E DAS OPERAÇÕES DE CRÉDITO;</a:t>
            </a:r>
          </a:p>
          <a:p>
            <a:pPr marL="1143000" lvl="1" indent="-400050">
              <a:buFont typeface="+mj-lt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DISPOSIÇÕES GERAIS.</a:t>
            </a:r>
          </a:p>
          <a:p>
            <a:pPr marL="1143000" lvl="1" indent="-400050">
              <a:buFont typeface="+mj-lt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600" dirty="0">
              <a:solidFill>
                <a:srgbClr val="FFFFFF"/>
              </a:solidFill>
              <a:latin typeface="Futura URW Extra Bold" panose="020B080202020402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Anexos de Metas e Prioridades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Anexos de Metas Fiscais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Anexo de Riscos Fiscais</a:t>
            </a:r>
            <a:endParaRPr lang="pt-BR" sz="2800" dirty="0">
              <a:solidFill>
                <a:srgbClr val="FFFFFF"/>
              </a:solidFill>
              <a:latin typeface="Futura URW Extra Bold" panose="020B0802020204020204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C59A37-B7CA-24A2-D0C9-F24420D3B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F22B9F2F-5607-E2F2-0AB0-B546719C5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3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274EC28-9F52-2287-508D-5B9951662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EC4D99E5-48C7-68ED-F54C-44E0FA5DF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D14DF60-D634-7BF2-0D08-DBE597E1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815" y="1300757"/>
            <a:ext cx="6971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I – Metas Anuais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8EF4B93-71DA-9923-A941-F1C2018F0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525AB5F1-9959-6A9D-9578-4C23C73A459F}"/>
              </a:ext>
            </a:extLst>
          </p:cNvPr>
          <p:cNvSpPr/>
          <p:nvPr/>
        </p:nvSpPr>
        <p:spPr>
          <a:xfrm>
            <a:off x="186757" y="2350745"/>
            <a:ext cx="10523332" cy="3919426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4E0D64BD-8945-D319-73F7-8F3DDCEF7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b="8707"/>
          <a:stretch/>
        </p:blipFill>
        <p:spPr bwMode="auto">
          <a:xfrm>
            <a:off x="186757" y="2350745"/>
            <a:ext cx="10523332" cy="384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57" y="6334376"/>
            <a:ext cx="782794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5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C64852-D779-B360-3D9C-DA94F8A5E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655427D1-6FBD-5E20-EFBE-2BAD9AE01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3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6466E286-2435-2744-6A7E-D385A990F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F2ACBBC9-3DCB-277B-C563-BE594DF5FC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C449925-8993-469A-C9AC-58CF49698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542" y="305970"/>
            <a:ext cx="75752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Demonstrativos II – Avaliação do Cumprimento das Metas Fiscais do Exercício Anterior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5B1A029-A556-4537-1897-86E9A0D9A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27D06EFD-3BF6-DA63-7E9D-F164E2D08313}"/>
              </a:ext>
            </a:extLst>
          </p:cNvPr>
          <p:cNvSpPr/>
          <p:nvPr/>
        </p:nvSpPr>
        <p:spPr>
          <a:xfrm>
            <a:off x="186757" y="2481368"/>
            <a:ext cx="10596451" cy="3908674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55676E13-978B-D806-0C8A-E562B9E1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757" y="2481368"/>
            <a:ext cx="10596451" cy="390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2227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27C9B1-089F-2886-AB25-F55CE901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73468D47-8ECC-C5BB-97C6-AC9EEC918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3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B36A3BFD-DAAB-3B80-3FA6-88293A06C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CC059923-1326-B3C6-F5A6-E8987FDEC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F178107-8AE1-657A-7521-8026F4298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321" y="-46458"/>
            <a:ext cx="75752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III – Metas Fiscais Atuais comparadas com as Fixadas nos três Exercícios Anteriores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92120DE-299C-A5E6-B502-828A5570D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1DD50060-E1DF-DD3F-04FE-43A3384612CE}"/>
              </a:ext>
            </a:extLst>
          </p:cNvPr>
          <p:cNvSpPr/>
          <p:nvPr/>
        </p:nvSpPr>
        <p:spPr>
          <a:xfrm>
            <a:off x="201823" y="1570574"/>
            <a:ext cx="9886722" cy="5152523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2CA9C4E3-8A80-93D4-DC74-207B3D7A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823" y="1570575"/>
            <a:ext cx="9886722" cy="51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3495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E953E1-CFE8-C753-9F83-FBDC3151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C9586947-6758-85D6-2B84-478CC7E0E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3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82E6962-0FAB-9F97-322A-C8C244C16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77B2F1A8-8734-8E06-A2FA-7080E0C7C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BEE8029-3FE3-8241-0F6A-F3487758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29" y="451497"/>
            <a:ext cx="75752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IV – Evolução do Patrimônio Líquido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B7D51D1-1B52-0BC8-4C8A-AE5EACCC6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69C4CAC8-6F7B-F071-B68A-3F91A076553C}"/>
              </a:ext>
            </a:extLst>
          </p:cNvPr>
          <p:cNvSpPr/>
          <p:nvPr/>
        </p:nvSpPr>
        <p:spPr>
          <a:xfrm>
            <a:off x="201823" y="2315399"/>
            <a:ext cx="10490878" cy="4065301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D0419081-D7A9-68A6-96B7-5506C0C9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823" y="2339875"/>
            <a:ext cx="10490878" cy="385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9982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2786BB-D873-EF9E-3148-B6D519C25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40FBC55F-EE54-703D-D23F-21E826392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30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DAC5658F-4104-53C7-7374-76D53553E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AE64C122-29BE-9233-D15A-E6F84B6C6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98F7A28-AC1E-6CD6-6DB7-441F8254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800" y="87530"/>
            <a:ext cx="75752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V - Origem e Aplicação dos Recursos Obtidos com a Alienação de Ativos</a:t>
            </a:r>
            <a:endParaRPr lang="pt-BR" sz="2800" dirty="0">
              <a:solidFill>
                <a:srgbClr val="FFFFFF"/>
              </a:solidFill>
              <a:latin typeface="Futura URW Extra Bold" panose="020B0802020204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CB36CB0F-C568-A6BD-BB1F-C1EC86E24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46CD206F-132E-E309-C87B-8DCC9BD5AC83}"/>
              </a:ext>
            </a:extLst>
          </p:cNvPr>
          <p:cNvSpPr/>
          <p:nvPr/>
        </p:nvSpPr>
        <p:spPr>
          <a:xfrm>
            <a:off x="622382" y="1176486"/>
            <a:ext cx="9052055" cy="5521069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9AD6D518-D011-2467-2AA6-CF2AFFCA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383" y="1176486"/>
            <a:ext cx="9052054" cy="55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9643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C222D2-676B-0088-F478-4BED51006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CF0C3F41-6885-3853-A7FE-18DC0120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-248303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E07CB30F-C062-BF14-39DC-DF4FC5EC4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D2477413-EF95-6BED-2E42-3DC279B59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C2EA702-9C25-2A68-E20F-36AE5E5E9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800" y="377869"/>
            <a:ext cx="75752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</a:t>
            </a:r>
            <a:r>
              <a:rPr lang="pt-BR" sz="3200" dirty="0" smtClean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VII </a:t>
            </a:r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– Estimativa e Compensação da </a:t>
            </a:r>
            <a:r>
              <a:rPr lang="pt-BR" sz="3200" dirty="0" smtClean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Renúncia </a:t>
            </a:r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 Receita</a:t>
            </a:r>
            <a:endParaRPr lang="pt-BR" sz="3200" dirty="0">
              <a:solidFill>
                <a:srgbClr val="FFFFFF"/>
              </a:solidFill>
              <a:latin typeface="Futura URW Extra Bold" panose="020B0802020204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376C3AE-C0A4-9557-32B6-30E528C0F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BE85128-DCA5-C683-ED0F-339B9ADDB5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951"/>
          <a:stretch/>
        </p:blipFill>
        <p:spPr>
          <a:xfrm>
            <a:off x="846098" y="1481670"/>
            <a:ext cx="8284422" cy="50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5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D01A18-4326-B2CA-BF68-AEC8F350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EA4D181C-AF76-3423-D0C0-4DA8C2925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42E213-EBDD-BE79-FFC4-54B51D646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0217" y="160444"/>
            <a:ext cx="3749965" cy="8135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400" b="1" dirty="0">
                <a:solidFill>
                  <a:schemeClr val="bg1"/>
                </a:solidFill>
                <a:latin typeface="Futura URW Extra Bold" panose="020B0802020204020204" pitchFamily="34" charset="0"/>
              </a:rPr>
              <a:t>LEGISLAÇÃO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75E8E5B5-19BF-D004-80A9-4356F4DF84FA}"/>
              </a:ext>
            </a:extLst>
          </p:cNvPr>
          <p:cNvSpPr/>
          <p:nvPr/>
        </p:nvSpPr>
        <p:spPr>
          <a:xfrm>
            <a:off x="2362579" y="1353677"/>
            <a:ext cx="5845240" cy="81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9A12762-402B-AAB1-A724-D7F6FA92ECEF}"/>
              </a:ext>
            </a:extLst>
          </p:cNvPr>
          <p:cNvSpPr txBox="1">
            <a:spLocks/>
          </p:cNvSpPr>
          <p:nvPr/>
        </p:nvSpPr>
        <p:spPr>
          <a:xfrm>
            <a:off x="2402833" y="1280996"/>
            <a:ext cx="5764732" cy="813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400" b="1" dirty="0">
                <a:solidFill>
                  <a:srgbClr val="154664"/>
                </a:solidFill>
                <a:latin typeface="Futura URW Extra Bold" panose="020B0802020204020204" pitchFamily="34" charset="0"/>
              </a:rPr>
              <a:t>CONSTITUIÇÃO FEDERAL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A0B7D549-A927-55CB-7476-9EB9B50A2E5D}"/>
              </a:ext>
            </a:extLst>
          </p:cNvPr>
          <p:cNvSpPr/>
          <p:nvPr/>
        </p:nvSpPr>
        <p:spPr>
          <a:xfrm>
            <a:off x="1693330" y="2468541"/>
            <a:ext cx="7183738" cy="81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4DEF0CF-E774-6A14-5B19-BA5C23350B4A}"/>
              </a:ext>
            </a:extLst>
          </p:cNvPr>
          <p:cNvSpPr txBox="1">
            <a:spLocks/>
          </p:cNvSpPr>
          <p:nvPr/>
        </p:nvSpPr>
        <p:spPr>
          <a:xfrm>
            <a:off x="1731027" y="2395860"/>
            <a:ext cx="7108344" cy="813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400" b="1" dirty="0">
                <a:solidFill>
                  <a:srgbClr val="154664"/>
                </a:solidFill>
                <a:latin typeface="Futura URW Extra Bold" panose="020B0802020204020204" pitchFamily="34" charset="0"/>
              </a:rPr>
              <a:t>LEI ORGÂNICA DO MUNICÍPIO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6987DA82-2DE9-38CC-00C3-22D1E9CD8133}"/>
              </a:ext>
            </a:extLst>
          </p:cNvPr>
          <p:cNvSpPr/>
          <p:nvPr/>
        </p:nvSpPr>
        <p:spPr>
          <a:xfrm>
            <a:off x="2815782" y="3495641"/>
            <a:ext cx="4938835" cy="124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BE961A0A-0878-51D9-2C3A-F08E797ADA45}"/>
              </a:ext>
            </a:extLst>
          </p:cNvPr>
          <p:cNvSpPr txBox="1">
            <a:spLocks/>
          </p:cNvSpPr>
          <p:nvPr/>
        </p:nvSpPr>
        <p:spPr>
          <a:xfrm>
            <a:off x="1253527" y="3829759"/>
            <a:ext cx="8063344" cy="813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700" b="1" dirty="0">
                <a:solidFill>
                  <a:srgbClr val="154664"/>
                </a:solidFill>
                <a:latin typeface="Futura URW Extra Bold" panose="020B0802020204020204" pitchFamily="34" charset="0"/>
              </a:rPr>
              <a:t>LEI COMPLEMENTAR</a:t>
            </a:r>
          </a:p>
          <a:p>
            <a:pPr>
              <a:defRPr/>
            </a:pPr>
            <a:r>
              <a:rPr lang="pt-BR" sz="3700" b="1" dirty="0">
                <a:solidFill>
                  <a:srgbClr val="154664"/>
                </a:solidFill>
                <a:latin typeface="Futura URW Extra Bold" panose="020B0802020204020204" pitchFamily="34" charset="0"/>
              </a:rPr>
              <a:t>Nº 101/2000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611297DE-CB9F-0F63-DB96-EAFE36D85222}"/>
              </a:ext>
            </a:extLst>
          </p:cNvPr>
          <p:cNvSpPr/>
          <p:nvPr/>
        </p:nvSpPr>
        <p:spPr>
          <a:xfrm>
            <a:off x="1978581" y="4977472"/>
            <a:ext cx="6613237" cy="158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8F9B559C-5671-31F7-88D2-87410A061219}"/>
              </a:ext>
            </a:extLst>
          </p:cNvPr>
          <p:cNvSpPr txBox="1">
            <a:spLocks/>
          </p:cNvSpPr>
          <p:nvPr/>
        </p:nvSpPr>
        <p:spPr>
          <a:xfrm>
            <a:off x="382689" y="5804665"/>
            <a:ext cx="9805020" cy="813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700" b="1" dirty="0">
                <a:solidFill>
                  <a:srgbClr val="154664"/>
                </a:solidFill>
                <a:latin typeface="Futura URW Extra Bold" panose="020B0802020204020204" pitchFamily="34" charset="0"/>
              </a:rPr>
              <a:t>PORTARIAS DO MINISTÉRIO</a:t>
            </a:r>
          </a:p>
          <a:p>
            <a:pPr>
              <a:defRPr/>
            </a:pPr>
            <a:r>
              <a:rPr lang="pt-BR" sz="3700" b="1" dirty="0">
                <a:solidFill>
                  <a:srgbClr val="154664"/>
                </a:solidFill>
                <a:latin typeface="Futura URW Extra Bold" panose="020B0802020204020204" pitchFamily="34" charset="0"/>
              </a:rPr>
              <a:t>DA FAZENDA</a:t>
            </a:r>
          </a:p>
          <a:p>
            <a:pPr>
              <a:defRPr/>
            </a:pPr>
            <a:r>
              <a:rPr lang="pt-BR" sz="3700" b="1" dirty="0">
                <a:solidFill>
                  <a:srgbClr val="154664"/>
                </a:solidFill>
                <a:latin typeface="Futura URW Extra Bold" panose="020B0802020204020204" pitchFamily="34" charset="0"/>
              </a:rPr>
              <a:t>STN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05D07FC2-6E98-EF70-7482-80F03B219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31" name="Imagem 30" descr="Texto&#10;&#10;O conteúdo gerado por IA pode estar incorreto.">
            <a:extLst>
              <a:ext uri="{FF2B5EF4-FFF2-40B4-BE49-F238E27FC236}">
                <a16:creationId xmlns:a16="http://schemas.microsoft.com/office/drawing/2014/main" xmlns="" id="{83E5222D-F3F5-852D-3E04-80CC381EF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116FCA-50AF-F80F-DA86-203CC174A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A8F99967-D008-FF39-2A5C-32F27F1DF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-248303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028859E-77F4-9983-A5F5-BF49354C1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EA263711-0C4F-5146-91F3-A9961ECBC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C808FD7-45DC-EC78-784F-56DA3005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800" y="377869"/>
            <a:ext cx="75752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Demonstrativo </a:t>
            </a:r>
            <a:r>
              <a:rPr lang="pt-BR" sz="3200" dirty="0" smtClean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VIII </a:t>
            </a:r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– Margem de Expansão das Despesas Obrigatórias de Caráter Continuado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CCFB96D-91C3-71C3-607D-042420C93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D9D0C681-EC48-473C-3BA6-06E584480313}"/>
              </a:ext>
            </a:extLst>
          </p:cNvPr>
          <p:cNvSpPr/>
          <p:nvPr/>
        </p:nvSpPr>
        <p:spPr>
          <a:xfrm>
            <a:off x="123530" y="2384446"/>
            <a:ext cx="10920370" cy="3946015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BD88BD-3136-D287-D081-3506216E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530" y="2384446"/>
            <a:ext cx="10920370" cy="394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246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F036460-1586-675A-9DE7-5BCE52520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07C73305-4911-13E5-A4C8-85CBF95DC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-248303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D72CA9E-98E2-8702-9159-9DAF5DDF1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3B96F881-CFF8-3D15-2D2E-690182BF0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52A022A-7240-4D9A-5BD5-89960E685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29" y="87530"/>
            <a:ext cx="7575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  <a:latin typeface="Futura URW Extra Bold" panose="020B0802020204020204" pitchFamily="34" charset="0"/>
              </a:rPr>
              <a:t>PREVISÃO DA RECEITA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CCAC1FC-567F-08D6-29AE-042E8E4DE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E9179DF6-ED2E-B94F-2C10-103AEFB00B7F}"/>
              </a:ext>
            </a:extLst>
          </p:cNvPr>
          <p:cNvSpPr/>
          <p:nvPr/>
        </p:nvSpPr>
        <p:spPr>
          <a:xfrm>
            <a:off x="427158" y="1461929"/>
            <a:ext cx="9362115" cy="4969015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8057C7-ED25-AC7C-5D84-98F79F4A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948" y="1461929"/>
            <a:ext cx="9367331" cy="49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797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53B55D-5F80-63A6-09D6-259EB8274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0734A757-4041-F051-B07A-4E7D3434D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4F8BBCD-DE54-38BC-D001-F7580E1C7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581FD9FF-EA7F-B061-F622-C000495F9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478BFE1-DBA3-D953-1530-01EBCDB0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29" y="361760"/>
            <a:ext cx="75752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  <a:latin typeface="Futura URW Extra Bold" panose="020B0802020204020204" pitchFamily="34" charset="0"/>
              </a:rPr>
              <a:t>PREVISÃO DA RECEITA</a:t>
            </a:r>
          </a:p>
          <a:p>
            <a:pPr algn="ctr"/>
            <a:r>
              <a:rPr lang="pt-BR" sz="4000" dirty="0">
                <a:solidFill>
                  <a:srgbClr val="FFFFFF"/>
                </a:solidFill>
                <a:latin typeface="Futura URW Extra Bold" panose="020B0802020204020204" pitchFamily="34" charset="0"/>
              </a:rPr>
              <a:t>CONTINUAÇÃO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D59BB34-8B21-642D-1C3E-2AD72C9C7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22278438-6A7C-572E-B401-E72BA0A5BB8F}"/>
              </a:ext>
            </a:extLst>
          </p:cNvPr>
          <p:cNvSpPr/>
          <p:nvPr/>
        </p:nvSpPr>
        <p:spPr>
          <a:xfrm>
            <a:off x="80041" y="2039815"/>
            <a:ext cx="10382395" cy="4236281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7086D9C8-B832-3B1E-9DB8-B66E6400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41" y="2039815"/>
            <a:ext cx="10394174" cy="423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4326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1A1222-E486-2D04-2C67-BD475B931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08FF467C-0B30-A387-6B3C-F80C17D23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12193433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117DFD99-3706-6D4C-DB50-342029A60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CB06CB58-9FEF-53D8-7BFD-C464C324FE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282C089-04E5-763E-B3BF-76B3D3D6B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800" y="160444"/>
            <a:ext cx="75752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  <a:latin typeface="Futura URW Extra Bold" panose="020B0802020204020204" pitchFamily="34" charset="0"/>
              </a:rPr>
              <a:t>PREVISÃO DA RECEITA</a:t>
            </a:r>
          </a:p>
          <a:p>
            <a:pPr algn="ctr"/>
            <a:r>
              <a:rPr lang="pt-BR" sz="4000" dirty="0">
                <a:solidFill>
                  <a:srgbClr val="FFFFFF"/>
                </a:solidFill>
                <a:latin typeface="Futura URW Extra Bold" panose="020B0802020204020204" pitchFamily="34" charset="0"/>
              </a:rPr>
              <a:t>CONTINUAÇÃO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4215BC5-9CD8-DCDF-0E01-BAA551EC4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DCD48492-1C83-6FBB-0B22-B52449AB4AB2}"/>
              </a:ext>
            </a:extLst>
          </p:cNvPr>
          <p:cNvSpPr/>
          <p:nvPr/>
        </p:nvSpPr>
        <p:spPr>
          <a:xfrm>
            <a:off x="577952" y="1463625"/>
            <a:ext cx="9219191" cy="5306845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5D37EAE-2921-BA6D-4693-14143E5D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953" y="1463625"/>
            <a:ext cx="9219190" cy="530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3702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A9293C-9480-52DB-2167-DF8F18B33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xmlns="" id="{072BDA8B-8777-883B-BAD7-6DF864BDC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" y="1"/>
            <a:ext cx="12193431" cy="68579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1E82030-D6B9-ADE3-954B-38A28E4D7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0" y="6015439"/>
            <a:ext cx="2040265" cy="587494"/>
          </a:xfrm>
          <a:prstGeom prst="rect">
            <a:avLst/>
          </a:prstGeom>
        </p:spPr>
      </p:pic>
      <p:pic>
        <p:nvPicPr>
          <p:cNvPr id="12" name="Imagem 11" descr="Texto&#10;&#10;O conteúdo gerado por IA pode estar incorreto.">
            <a:extLst>
              <a:ext uri="{FF2B5EF4-FFF2-40B4-BE49-F238E27FC236}">
                <a16:creationId xmlns:a16="http://schemas.microsoft.com/office/drawing/2014/main" xmlns="" id="{9FF6D2BC-1D44-666F-3EF4-86EB20BCF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23" y="6101865"/>
            <a:ext cx="2258578" cy="5407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0C13B5E-D722-D4A0-8711-013B4563C184}"/>
              </a:ext>
            </a:extLst>
          </p:cNvPr>
          <p:cNvSpPr txBox="1"/>
          <p:nvPr/>
        </p:nvSpPr>
        <p:spPr>
          <a:xfrm>
            <a:off x="854110" y="1115367"/>
            <a:ext cx="68328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</a:rPr>
              <a:t>Secretaria Municipal de Fazenda e Planejamento</a:t>
            </a:r>
          </a:p>
          <a:p>
            <a:pPr algn="ctr"/>
            <a:endParaRPr lang="pt-BR" sz="3200" dirty="0">
              <a:solidFill>
                <a:srgbClr val="FFFFFF"/>
              </a:solidFill>
              <a:latin typeface="Futura URW Extra Bold" panose="020B0802020204020204" pitchFamily="34" charset="0"/>
            </a:endParaRPr>
          </a:p>
          <a:p>
            <a:pPr algn="ctr"/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</a:rPr>
              <a:t>Endereço: Pça. Barão do Rio Branco, nº 16 – 2º andar </a:t>
            </a:r>
          </a:p>
          <a:p>
            <a:pPr algn="ctr"/>
            <a:endParaRPr lang="pt-BR" sz="3200" dirty="0">
              <a:solidFill>
                <a:srgbClr val="FFFFFF"/>
              </a:solidFill>
              <a:latin typeface="Futura URW Extra Bold" panose="020B0802020204020204" pitchFamily="34" charset="0"/>
            </a:endParaRPr>
          </a:p>
          <a:p>
            <a:pPr algn="ctr"/>
            <a:r>
              <a:rPr lang="pt-BR" sz="3200" dirty="0">
                <a:solidFill>
                  <a:srgbClr val="FFFFFF"/>
                </a:solidFill>
                <a:latin typeface="Futura URW Extra Bold" panose="020B0802020204020204" pitchFamily="34" charset="0"/>
              </a:rPr>
              <a:t>Sete Lagoas - MG </a:t>
            </a:r>
          </a:p>
          <a:p>
            <a:pPr algn="ctr"/>
            <a:endParaRPr lang="pt-BR" sz="3200" dirty="0">
              <a:solidFill>
                <a:srgbClr val="FFFFFF"/>
              </a:solidFill>
              <a:latin typeface="Futura URW Extra Bold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0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59AD8C-C6DF-668D-D5DA-2BFBFBB2F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894B3CF0-A0D3-CCDB-33FC-D0806D3B9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8CDAC00-71AB-79D0-9D83-3B9F9FE5BBC5}"/>
              </a:ext>
            </a:extLst>
          </p:cNvPr>
          <p:cNvSpPr txBox="1"/>
          <p:nvPr/>
        </p:nvSpPr>
        <p:spPr>
          <a:xfrm>
            <a:off x="1265381" y="3181612"/>
            <a:ext cx="85251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A </a:t>
            </a:r>
            <a:r>
              <a:rPr lang="pt-BR" sz="4000" b="1" dirty="0">
                <a:solidFill>
                  <a:schemeClr val="bg1"/>
                </a:solidFill>
                <a:highlight>
                  <a:srgbClr val="154664"/>
                </a:highlight>
                <a:latin typeface="Futura URW Extra Bold" panose="020B0802020204020204" pitchFamily="34" charset="0"/>
              </a:rPr>
              <a:t>Lei de Diretrizes Orçamentárias</a:t>
            </a:r>
            <a:r>
              <a:rPr lang="pt-BR" sz="4000" b="1" dirty="0">
                <a:solidFill>
                  <a:schemeClr val="bg1"/>
                </a:solidFill>
                <a:latin typeface="Futura URW Extra Bold" panose="020B0802020204020204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é um instrumento criado pela Constituição de 1988 que orienta a elaboração da Lei Orçamentária Anual e sua execução.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49A85D14-49FC-5A7F-14C1-F7C9C360CB63}"/>
              </a:ext>
            </a:extLst>
          </p:cNvPr>
          <p:cNvSpPr/>
          <p:nvPr/>
        </p:nvSpPr>
        <p:spPr>
          <a:xfrm>
            <a:off x="2115126" y="561424"/>
            <a:ext cx="6825672" cy="12007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">
            <a:extLst>
              <a:ext uri="{FF2B5EF4-FFF2-40B4-BE49-F238E27FC236}">
                <a16:creationId xmlns:a16="http://schemas.microsoft.com/office/drawing/2014/main" xmlns="" id="{DEFF6325-4891-5781-F5ED-D8F876A0E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126" y="623178"/>
            <a:ext cx="6825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154664"/>
                </a:solidFill>
                <a:latin typeface="Futura URW Extra Bold" panose="020B0802020204020204" pitchFamily="34" charset="0"/>
              </a:rPr>
              <a:t>O QUE É LDO</a:t>
            </a:r>
          </a:p>
          <a:p>
            <a:pPr algn="ctr">
              <a:defRPr/>
            </a:pPr>
            <a:r>
              <a:rPr lang="pt-BR" sz="3200" b="1" dirty="0">
                <a:solidFill>
                  <a:srgbClr val="154664"/>
                </a:solidFill>
                <a:latin typeface="Futura URW Extra Bold" panose="020B0802020204020204" pitchFamily="34" charset="0"/>
              </a:rPr>
              <a:t>(Lei de Diretrizes Orçamentárias)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xmlns="" id="{3179550E-8750-1BB1-3BF5-3B7493AF305A}"/>
              </a:ext>
            </a:extLst>
          </p:cNvPr>
          <p:cNvSpPr/>
          <p:nvPr/>
        </p:nvSpPr>
        <p:spPr>
          <a:xfrm>
            <a:off x="5010727" y="1958109"/>
            <a:ext cx="517236" cy="96981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59CFBA3-E1BC-97C8-0FAA-4013D8550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B92E9E01-2847-48E1-B006-5CA285E836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AF2B38-2046-E1A0-D7EE-8B05A4C6A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33522369-7C92-50DB-70C3-F810D7343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xmlns="" id="{97FE337E-ECD2-EA46-32EA-234EC346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799" y="50734"/>
            <a:ext cx="42805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FUNDAMENTOS LEGAIS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CONSTITUIÇÃO FEDERAL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xmlns="" id="{109B50A1-3432-3A99-A483-66C06BAEB289}"/>
              </a:ext>
            </a:extLst>
          </p:cNvPr>
          <p:cNvSpPr/>
          <p:nvPr/>
        </p:nvSpPr>
        <p:spPr>
          <a:xfrm>
            <a:off x="4647959" y="1055575"/>
            <a:ext cx="468986" cy="63559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73BD433-0397-726E-1129-E99A2ADB8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9E166783-5A52-B281-73BB-10D9D876F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CFA0D262-952C-BF18-436A-69BB554FBE3F}"/>
              </a:ext>
            </a:extLst>
          </p:cNvPr>
          <p:cNvSpPr/>
          <p:nvPr/>
        </p:nvSpPr>
        <p:spPr>
          <a:xfrm>
            <a:off x="480291" y="1958947"/>
            <a:ext cx="10113818" cy="4251906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F6E5F9E-46AE-6635-2F7A-0DFB891BFB64}"/>
              </a:ext>
            </a:extLst>
          </p:cNvPr>
          <p:cNvSpPr txBox="1"/>
          <p:nvPr/>
        </p:nvSpPr>
        <p:spPr>
          <a:xfrm>
            <a:off x="858982" y="2055869"/>
            <a:ext cx="96034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chemeClr val="bg1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Art. 165 § 2º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sz="1000" b="1" dirty="0">
              <a:solidFill>
                <a:schemeClr val="bg1"/>
              </a:solidFill>
              <a:latin typeface="Futura URW Extra Bold" panose="020B080202020402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chemeClr val="bg1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A lei de diretrizes orçamentárias compreenderá as metas e prioridades da administração pública federal, estabelecerá as diretrizes de política fiscal e respectivas metas, em consonância com trajetória sustentável da dívida pública, orientará a elaboração da lei orçamentária anual, disporá sobre as alterações na legislação tributária e estabelecerá a política de aplicação das agências financeiras oficiais de fomento.</a:t>
            </a:r>
          </a:p>
          <a:p>
            <a:pPr algn="just">
              <a:defRPr/>
            </a:pPr>
            <a:endParaRPr lang="pt-BR" sz="2400" dirty="0">
              <a:solidFill>
                <a:schemeClr val="bg1"/>
              </a:solidFill>
              <a:latin typeface="Futura URW Extra Bold" panose="020B080202020402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chemeClr val="bg1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(Redação dada pela Emenda Constitucional nº 109, de 2021)</a:t>
            </a:r>
          </a:p>
        </p:txBody>
      </p:sp>
    </p:spTree>
    <p:extLst>
      <p:ext uri="{BB962C8B-B14F-4D97-AF65-F5344CB8AC3E}">
        <p14:creationId xmlns:p14="http://schemas.microsoft.com/office/powerpoint/2010/main" val="10742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794D25-246C-E09D-BE49-812638350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82A500D5-8A96-4C19-F389-5E7550703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xmlns="" id="{B397733B-8DE5-68B3-ED97-D7E335E0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799" y="50734"/>
            <a:ext cx="42805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FUNDAMENTOS LEGAIS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CONSTITUIÇÃO FEDERAL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xmlns="" id="{557B2CD4-3869-071D-0267-1E843C45AEC9}"/>
              </a:ext>
            </a:extLst>
          </p:cNvPr>
          <p:cNvSpPr/>
          <p:nvPr/>
        </p:nvSpPr>
        <p:spPr>
          <a:xfrm>
            <a:off x="4647959" y="1055575"/>
            <a:ext cx="468986" cy="63559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36506F7-EC76-0999-ADEB-78BAE5978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54D7BA74-3C0A-8A4C-AE36-6D2B66E5FC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822B97CD-B01A-C1F8-1B5C-9DAFDA3C8FA4}"/>
              </a:ext>
            </a:extLst>
          </p:cNvPr>
          <p:cNvSpPr/>
          <p:nvPr/>
        </p:nvSpPr>
        <p:spPr>
          <a:xfrm>
            <a:off x="480291" y="1958947"/>
            <a:ext cx="10113818" cy="4681998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D5EB262-E1DE-946D-272B-20D728D16BA5}"/>
              </a:ext>
            </a:extLst>
          </p:cNvPr>
          <p:cNvSpPr txBox="1"/>
          <p:nvPr/>
        </p:nvSpPr>
        <p:spPr>
          <a:xfrm>
            <a:off x="738909" y="2055869"/>
            <a:ext cx="97235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chemeClr val="bg1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Art. 169 § 1º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BR" sz="1000" b="1" dirty="0">
              <a:solidFill>
                <a:schemeClr val="bg1"/>
              </a:solidFill>
              <a:latin typeface="Futura URW Extra Bold" panose="020B080202020402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chemeClr val="bg1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“A concessão de qualquer vantagem ou aumento de remuneração, a criação de cargos, empregos e funções ou alteração de estrutura de carreiras, bem como a admissão ou contratação de pessoal, a qualquer título, pelos órgãos e entidades da administração direta ou indireta, inclusive fundações instituídas e mantidas pelo poder público, só poderão ser feitas:</a:t>
            </a:r>
          </a:p>
          <a:p>
            <a:pPr algn="just">
              <a:defRPr/>
            </a:pPr>
            <a:r>
              <a:rPr lang="pt-BR" sz="2400" dirty="0">
                <a:solidFill>
                  <a:schemeClr val="bg1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I - ...........</a:t>
            </a:r>
          </a:p>
          <a:p>
            <a:pPr algn="just">
              <a:defRPr/>
            </a:pPr>
            <a:r>
              <a:rPr lang="pt-BR" sz="2400" dirty="0">
                <a:solidFill>
                  <a:schemeClr val="bg1"/>
                </a:solidFill>
                <a:latin typeface="Futura URW Extra Bold" panose="020B0802020204020204" pitchFamily="34" charset="0"/>
                <a:ea typeface="Verdana" pitchFamily="34" charset="0"/>
                <a:cs typeface="Times New Roman" panose="02020603050405020304" pitchFamily="18" charset="0"/>
              </a:rPr>
              <a:t>II - se houver autorização específica na lei de diretrizes orçamentárias, ressalvadas as empresas públicas e as sociedades de economia mista.”</a:t>
            </a:r>
            <a:endParaRPr lang="pt-BR" sz="2400" dirty="0">
              <a:solidFill>
                <a:schemeClr val="bg1"/>
              </a:solidFill>
              <a:latin typeface="Futura URW Extra Bold" panose="020B0802020204020204" pitchFamily="34" charset="0"/>
              <a:ea typeface="Microsoft YaHe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BD6747-DAFC-E43B-7F04-32CF1C102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CE1F51C4-FBB1-1A73-40E6-C0F435EFF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xmlns="" id="{51D7574E-875B-E1E7-D352-88CB75100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211" y="160444"/>
            <a:ext cx="722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PARTICIPAÇÃO E TRANSPARÊNCIA - LRF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xmlns="" id="{96F4396C-AB2D-AD9B-BD83-CAB08C62AD18}"/>
              </a:ext>
            </a:extLst>
          </p:cNvPr>
          <p:cNvSpPr/>
          <p:nvPr/>
        </p:nvSpPr>
        <p:spPr>
          <a:xfrm>
            <a:off x="4777268" y="780586"/>
            <a:ext cx="468986" cy="63559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1663146-101F-C117-1168-C9C3376A0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A492D67B-A93F-85ED-7972-A286A72DD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B9643736-BFB9-2541-8277-7AD7B6F56DBF}"/>
              </a:ext>
            </a:extLst>
          </p:cNvPr>
          <p:cNvSpPr/>
          <p:nvPr/>
        </p:nvSpPr>
        <p:spPr>
          <a:xfrm>
            <a:off x="480291" y="1958947"/>
            <a:ext cx="10113818" cy="4681998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ADB8734-6AB1-6004-7F35-03AA9941820B}"/>
              </a:ext>
            </a:extLst>
          </p:cNvPr>
          <p:cNvSpPr txBox="1"/>
          <p:nvPr/>
        </p:nvSpPr>
        <p:spPr>
          <a:xfrm>
            <a:off x="775855" y="2166950"/>
            <a:ext cx="9818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FUNDAMENTO LEGAL</a:t>
            </a:r>
          </a:p>
          <a:p>
            <a:endParaRPr lang="pt-BR" sz="2800" dirty="0">
              <a:solidFill>
                <a:schemeClr val="bg1"/>
              </a:solidFill>
              <a:latin typeface="Futura URW Extra Bold" panose="020B080202020402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Inciso I do art. 48 da Lei Complementar nº 101 de 04/05/2000 (Lei de Responsabilidade Fiscal):</a:t>
            </a:r>
          </a:p>
          <a:p>
            <a:endParaRPr lang="pt-BR" sz="2800" dirty="0">
              <a:solidFill>
                <a:schemeClr val="bg1"/>
              </a:solidFill>
              <a:latin typeface="Futura URW Extra Bold" panose="020B080202020402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“Incentivo à participação popular e realização de audiências públicas, durante os processos de elaboração e discussão dos planos, lei de diretrizes orçamentárias e orçamentos.”</a:t>
            </a:r>
          </a:p>
        </p:txBody>
      </p:sp>
    </p:spTree>
    <p:extLst>
      <p:ext uri="{BB962C8B-B14F-4D97-AF65-F5344CB8AC3E}">
        <p14:creationId xmlns:p14="http://schemas.microsoft.com/office/powerpoint/2010/main" val="118371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5D86D3-568F-1768-DD67-54A753CEC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1F8B3CDE-D214-1D16-83E5-6E031D0EC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xmlns="" id="{27ED9D95-DF44-D3B3-B11E-EDC816E3E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211" y="160444"/>
            <a:ext cx="722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PARTICIPAÇÃO E TRANSPARÊNCIA - LRF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xmlns="" id="{883BD3D6-9C94-1727-EAA9-B1BF1D4286BA}"/>
              </a:ext>
            </a:extLst>
          </p:cNvPr>
          <p:cNvSpPr/>
          <p:nvPr/>
        </p:nvSpPr>
        <p:spPr>
          <a:xfrm>
            <a:off x="4777268" y="780586"/>
            <a:ext cx="468986" cy="63559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E46CC92-DA89-272E-34F8-D14D4C1F3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51B5E6D9-81A9-8B27-D945-0303D8B34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0A980CB1-0A75-6F09-AA1B-E4AEE2C59B9C}"/>
              </a:ext>
            </a:extLst>
          </p:cNvPr>
          <p:cNvSpPr/>
          <p:nvPr/>
        </p:nvSpPr>
        <p:spPr>
          <a:xfrm>
            <a:off x="277091" y="1779615"/>
            <a:ext cx="10030691" cy="1924167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873C323-D977-784C-54BA-EABF67A8B1C2}"/>
              </a:ext>
            </a:extLst>
          </p:cNvPr>
          <p:cNvSpPr txBox="1"/>
          <p:nvPr/>
        </p:nvSpPr>
        <p:spPr>
          <a:xfrm>
            <a:off x="383309" y="1779615"/>
            <a:ext cx="9818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Dar transparência no processo de planejamento, informando e esclarecendo à sociedade civil organizada quanto ao processo de elaboração da Lei de Diretrizes Orçamentárias – LDO para o exercício de </a:t>
            </a:r>
            <a:r>
              <a:rPr lang="pt-BR" sz="2800" dirty="0" smtClean="0">
                <a:solidFill>
                  <a:schemeClr val="bg1"/>
                </a:solidFill>
                <a:latin typeface="Futura URW Extra Bold" panose="020B0802020204020204" pitchFamily="34" charset="0"/>
                <a:cs typeface="Times New Roman" panose="02020603050405020304" pitchFamily="18" charset="0"/>
              </a:rPr>
              <a:t>2026.</a:t>
            </a:r>
            <a:endParaRPr lang="pt-BR" sz="2800" dirty="0">
              <a:solidFill>
                <a:schemeClr val="bg1"/>
              </a:solidFill>
              <a:latin typeface="Futura URW Extra Bold" panose="020B0802020204020204" pitchFamily="34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C99100B-E506-9099-943C-99C0587525C7}"/>
              </a:ext>
            </a:extLst>
          </p:cNvPr>
          <p:cNvSpPr txBox="1"/>
          <p:nvPr/>
        </p:nvSpPr>
        <p:spPr>
          <a:xfrm>
            <a:off x="8484048" y="3829673"/>
            <a:ext cx="33142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Sete Lagoas - Prefeitura Municipal - CONSULTA PÚBLICA: Lei de Diretrizes Orçamentária para o exercício de 2026 </a:t>
            </a:r>
          </a:p>
          <a:p>
            <a:endParaRPr lang="pt-BR" dirty="0">
              <a:latin typeface="Futura Bk BT" panose="020B05020202040203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2BB375A-D86F-74FD-E330-237FBEE0A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09" y="3939972"/>
            <a:ext cx="7490877" cy="268183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xmlns="" id="{AE3D5309-3BDA-6C98-2779-4D15498839A3}"/>
              </a:ext>
            </a:extLst>
          </p:cNvPr>
          <p:cNvSpPr/>
          <p:nvPr/>
        </p:nvSpPr>
        <p:spPr>
          <a:xfrm>
            <a:off x="8007926" y="4026384"/>
            <a:ext cx="397164" cy="166925"/>
          </a:xfrm>
          <a:prstGeom prst="rightArrow">
            <a:avLst/>
          </a:prstGeom>
          <a:solidFill>
            <a:srgbClr val="009E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6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92DA54-F1A2-6990-BD4F-9C0ABDB8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orma&#10;&#10;O conteúdo gerado por IA pode estar incorreto.">
            <a:extLst>
              <a:ext uri="{FF2B5EF4-FFF2-40B4-BE49-F238E27FC236}">
                <a16:creationId xmlns:a16="http://schemas.microsoft.com/office/drawing/2014/main" xmlns="" id="{F269FAB4-6924-E561-112F-74F9D46D1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xmlns="" id="{5D943D24-259B-6B9B-1FE7-6D4ECBA23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06" y="279292"/>
            <a:ext cx="7680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  <a:latin typeface="Futura URW Extra Bold" panose="020B0802020204020204" pitchFamily="34" charset="0"/>
              </a:rPr>
              <a:t>CONSULTA PÚBLICA - LDO 2026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53D1B24-4CEF-CB77-B1BE-6735A539C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20" y="87530"/>
            <a:ext cx="1331917" cy="383525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xmlns="" id="{13460C1C-A3FC-8462-A50B-7D5624907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8" y="160444"/>
            <a:ext cx="1215725" cy="29105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5CB427E-5C1F-4866-926B-104ED0964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76" y="1691914"/>
            <a:ext cx="8952400" cy="482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1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1276</Words>
  <Application>Microsoft Office PowerPoint</Application>
  <PresentationFormat>Widescreen</PresentationFormat>
  <Paragraphs>195</Paragraphs>
  <Slides>34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Microsoft YaHei</vt:lpstr>
      <vt:lpstr>Aptos</vt:lpstr>
      <vt:lpstr>Aptos Display</vt:lpstr>
      <vt:lpstr>Arial</vt:lpstr>
      <vt:lpstr>Futura Bk BT</vt:lpstr>
      <vt:lpstr>Futura Md BT</vt:lpstr>
      <vt:lpstr>Futura URW Extra Bold</vt:lpstr>
      <vt:lpstr>Futura-Bold</vt:lpstr>
      <vt:lpstr>Futura-Medium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LEGISLAÇÃO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Criarte Comunicação</dc:creator>
  <cp:lastModifiedBy>KARINY TEIXEIRA SILVA</cp:lastModifiedBy>
  <cp:revision>15</cp:revision>
  <dcterms:created xsi:type="dcterms:W3CDTF">2025-05-27T17:10:18Z</dcterms:created>
  <dcterms:modified xsi:type="dcterms:W3CDTF">2025-06-02T16:36:51Z</dcterms:modified>
</cp:coreProperties>
</file>