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6" r:id="rId4"/>
    <p:sldId id="305" r:id="rId5"/>
    <p:sldId id="304" r:id="rId6"/>
    <p:sldId id="310" r:id="rId7"/>
    <p:sldId id="309" r:id="rId8"/>
    <p:sldId id="308" r:id="rId9"/>
    <p:sldId id="312" r:id="rId10"/>
    <p:sldId id="311" r:id="rId11"/>
    <p:sldId id="313" r:id="rId12"/>
    <p:sldId id="307" r:id="rId13"/>
    <p:sldId id="315" r:id="rId14"/>
    <p:sldId id="316" r:id="rId15"/>
    <p:sldId id="314" r:id="rId16"/>
    <p:sldId id="319" r:id="rId17"/>
    <p:sldId id="318" r:id="rId18"/>
    <p:sldId id="317" r:id="rId19"/>
    <p:sldId id="320" r:id="rId20"/>
    <p:sldId id="321" r:id="rId21"/>
    <p:sldId id="322" r:id="rId22"/>
    <p:sldId id="324" r:id="rId23"/>
    <p:sldId id="323" r:id="rId24"/>
    <p:sldId id="327" r:id="rId25"/>
    <p:sldId id="326" r:id="rId26"/>
    <p:sldId id="325" r:id="rId27"/>
    <p:sldId id="329" r:id="rId28"/>
    <p:sldId id="328" r:id="rId29"/>
    <p:sldId id="331" r:id="rId30"/>
    <p:sldId id="330" r:id="rId31"/>
    <p:sldId id="260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47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50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46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37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10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210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86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48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83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02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3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FD92F-2E12-4E78-9E24-1615D643AD96}" type="datetimeFigureOut">
              <a:rPr lang="pt-BR" smtClean="0"/>
              <a:pPr/>
              <a:t>17/10/2024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A1408-D3F9-4ED5-A7C5-154B62369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93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" y="-21463"/>
            <a:ext cx="9144000" cy="1248988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1D34A5EE-259F-4731-87B3-333F0B0C8ECA}"/>
              </a:ext>
            </a:extLst>
          </p:cNvPr>
          <p:cNvSpPr txBox="1">
            <a:spLocks/>
          </p:cNvSpPr>
          <p:nvPr/>
        </p:nvSpPr>
        <p:spPr>
          <a:xfrm>
            <a:off x="613792" y="2679055"/>
            <a:ext cx="820668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F049097-8BB4-4640-83E4-24F6D5913F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792" y="404665"/>
            <a:ext cx="7844408" cy="5400600"/>
          </a:xfrm>
        </p:spPr>
        <p:txBody>
          <a:bodyPr>
            <a:normAutofit/>
          </a:bodyPr>
          <a:lstStyle/>
          <a:p>
            <a:r>
              <a:rPr lang="pt-BR" sz="6600" b="1" dirty="0"/>
              <a:t>PLANO PLURIANUAL </a:t>
            </a:r>
            <a:br>
              <a:rPr lang="pt-BR" sz="6600" b="1" dirty="0"/>
            </a:br>
            <a:br>
              <a:rPr lang="pt-BR" sz="6600" b="1" dirty="0"/>
            </a:br>
            <a:r>
              <a:rPr lang="pt-BR" sz="6600" b="1" dirty="0"/>
              <a:t>2025 - 2025</a:t>
            </a:r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178646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66E1AD67-8BAB-445D-A869-F87E9A8AA0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927212"/>
              </p:ext>
            </p:extLst>
          </p:nvPr>
        </p:nvGraphicFramePr>
        <p:xfrm>
          <a:off x="457199" y="2215899"/>
          <a:ext cx="8229602" cy="3294565"/>
        </p:xfrm>
        <a:graphic>
          <a:graphicData uri="http://schemas.openxmlformats.org/drawingml/2006/table">
            <a:tbl>
              <a:tblPr/>
              <a:tblGrid>
                <a:gridCol w="1928685">
                  <a:extLst>
                    <a:ext uri="{9D8B030D-6E8A-4147-A177-3AD203B41FA5}">
                      <a16:colId xmlns:a16="http://schemas.microsoft.com/office/drawing/2014/main" val="3836711803"/>
                    </a:ext>
                  </a:extLst>
                </a:gridCol>
                <a:gridCol w="1972271">
                  <a:extLst>
                    <a:ext uri="{9D8B030D-6E8A-4147-A177-3AD203B41FA5}">
                      <a16:colId xmlns:a16="http://schemas.microsoft.com/office/drawing/2014/main" val="1726156952"/>
                    </a:ext>
                  </a:extLst>
                </a:gridCol>
                <a:gridCol w="1299411">
                  <a:extLst>
                    <a:ext uri="{9D8B030D-6E8A-4147-A177-3AD203B41FA5}">
                      <a16:colId xmlns:a16="http://schemas.microsoft.com/office/drawing/2014/main" val="3228519212"/>
                    </a:ext>
                  </a:extLst>
                </a:gridCol>
                <a:gridCol w="533930">
                  <a:extLst>
                    <a:ext uri="{9D8B030D-6E8A-4147-A177-3AD203B41FA5}">
                      <a16:colId xmlns:a16="http://schemas.microsoft.com/office/drawing/2014/main" val="1773506757"/>
                    </a:ext>
                  </a:extLst>
                </a:gridCol>
                <a:gridCol w="871722">
                  <a:extLst>
                    <a:ext uri="{9D8B030D-6E8A-4147-A177-3AD203B41FA5}">
                      <a16:colId xmlns:a16="http://schemas.microsoft.com/office/drawing/2014/main" val="2723819686"/>
                    </a:ext>
                  </a:extLst>
                </a:gridCol>
                <a:gridCol w="490344">
                  <a:extLst>
                    <a:ext uri="{9D8B030D-6E8A-4147-A177-3AD203B41FA5}">
                      <a16:colId xmlns:a16="http://schemas.microsoft.com/office/drawing/2014/main" val="1551437398"/>
                    </a:ext>
                  </a:extLst>
                </a:gridCol>
                <a:gridCol w="1133239">
                  <a:extLst>
                    <a:ext uri="{9D8B030D-6E8A-4147-A177-3AD203B41FA5}">
                      <a16:colId xmlns:a16="http://schemas.microsoft.com/office/drawing/2014/main" val="280649009"/>
                    </a:ext>
                  </a:extLst>
                </a:gridCol>
              </a:tblGrid>
              <a:tr h="237078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2608 - GESTÃO DAS AÇÕES DA ATENÇÃO BÁSICA </a:t>
                      </a:r>
                    </a:p>
                  </a:txBody>
                  <a:tcPr marL="8175" marR="8175" marT="8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EQUIPAR, MANTER E QUALIFICAR AS AÇÕES DA ATENÇÃO PRIMÁRIA Á SAÚDE QUE OFEREÇA PROMOÇÃO, PREVENÇÃO E PROTEÇÃO Á SAÚDE DO CIDADÃO SETELAGOANO. 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TRABALHANDO COM PROFISSIONAIS QUALIFICADOS POR MEIO DAS AÇÕES E PROGRAMAS DO DEPARTAMENTO DA ATENÇÃO BÁSICA .</a:t>
                      </a:r>
                    </a:p>
                  </a:txBody>
                  <a:tcPr marL="8175" marR="8175" marT="8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AÇÕES DE ATENÇÃO BÁSICA GERIDAS</a:t>
                      </a:r>
                    </a:p>
                  </a:txBody>
                  <a:tcPr marL="8175" marR="8175" marT="81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</a:t>
                      </a: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42.854.321,00</a:t>
                      </a: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916242"/>
                  </a:ext>
                </a:extLst>
              </a:tr>
              <a:tr h="2370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738486"/>
                  </a:ext>
                </a:extLst>
              </a:tr>
              <a:tr h="282040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75" marR="8175" marT="817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076710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C55E2696-B5CE-4630-AA99-B2F02ADBA8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A644D86-CC0D-45A4-ADB3-CE41A0422C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272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8D6396A-6C92-469D-AD85-30C8F09CE1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096973"/>
              </p:ext>
            </p:extLst>
          </p:nvPr>
        </p:nvGraphicFramePr>
        <p:xfrm>
          <a:off x="457201" y="2496720"/>
          <a:ext cx="8229598" cy="2732923"/>
        </p:xfrm>
        <a:graphic>
          <a:graphicData uri="http://schemas.openxmlformats.org/drawingml/2006/table">
            <a:tbl>
              <a:tblPr/>
              <a:tblGrid>
                <a:gridCol w="1983171">
                  <a:extLst>
                    <a:ext uri="{9D8B030D-6E8A-4147-A177-3AD203B41FA5}">
                      <a16:colId xmlns:a16="http://schemas.microsoft.com/office/drawing/2014/main" val="2668239900"/>
                    </a:ext>
                  </a:extLst>
                </a:gridCol>
                <a:gridCol w="2027988">
                  <a:extLst>
                    <a:ext uri="{9D8B030D-6E8A-4147-A177-3AD203B41FA5}">
                      <a16:colId xmlns:a16="http://schemas.microsoft.com/office/drawing/2014/main" val="4067705556"/>
                    </a:ext>
                  </a:extLst>
                </a:gridCol>
                <a:gridCol w="1336119">
                  <a:extLst>
                    <a:ext uri="{9D8B030D-6E8A-4147-A177-3AD203B41FA5}">
                      <a16:colId xmlns:a16="http://schemas.microsoft.com/office/drawing/2014/main" val="3977877659"/>
                    </a:ext>
                  </a:extLst>
                </a:gridCol>
                <a:gridCol w="549013">
                  <a:extLst>
                    <a:ext uri="{9D8B030D-6E8A-4147-A177-3AD203B41FA5}">
                      <a16:colId xmlns:a16="http://schemas.microsoft.com/office/drawing/2014/main" val="3804186236"/>
                    </a:ext>
                  </a:extLst>
                </a:gridCol>
                <a:gridCol w="963575">
                  <a:extLst>
                    <a:ext uri="{9D8B030D-6E8A-4147-A177-3AD203B41FA5}">
                      <a16:colId xmlns:a16="http://schemas.microsoft.com/office/drawing/2014/main" val="1075375473"/>
                    </a:ext>
                  </a:extLst>
                </a:gridCol>
                <a:gridCol w="504196">
                  <a:extLst>
                    <a:ext uri="{9D8B030D-6E8A-4147-A177-3AD203B41FA5}">
                      <a16:colId xmlns:a16="http://schemas.microsoft.com/office/drawing/2014/main" val="263836466"/>
                    </a:ext>
                  </a:extLst>
                </a:gridCol>
                <a:gridCol w="865536">
                  <a:extLst>
                    <a:ext uri="{9D8B030D-6E8A-4147-A177-3AD203B41FA5}">
                      <a16:colId xmlns:a16="http://schemas.microsoft.com/office/drawing/2014/main" val="1227621190"/>
                    </a:ext>
                  </a:extLst>
                </a:gridCol>
              </a:tblGrid>
              <a:tr h="243861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2742 - PROGRAMA DE SAÚDE PREVENTIVA DO HOMEM </a:t>
                      </a:r>
                    </a:p>
                  </a:txBody>
                  <a:tcPr marL="8409" marR="8409" marT="84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DESENVOLVIMENTO E IMPLANTAÇÃO DE UM PROGRAMA ESPECÍFICO PARA ATENDIMENTO DE MOLÉSTIAS E PATOLOGIAS PRÓPRIAS DO SEXO MASCULINO, COM ÊNFASE PARA À ADOLESCÊNCIA DE NATUREZA EDUCATIVA, PREVENTIVA E AMBULATORIAL.</a:t>
                      </a:r>
                    </a:p>
                  </a:txBody>
                  <a:tcPr marL="8409" marR="8409" marT="84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DE SAUDE PREVENTIVA DO HOMEM IMPLANTADO</a:t>
                      </a:r>
                    </a:p>
                  </a:txBody>
                  <a:tcPr marL="8409" marR="8409" marT="84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</a:t>
                      </a: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417730"/>
                  </a:ext>
                </a:extLst>
              </a:tr>
              <a:tr h="2438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826031"/>
                  </a:ext>
                </a:extLst>
              </a:tr>
              <a:tr h="224520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09" marR="8409" marT="84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97015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0F972DF2-3864-47CB-B34C-F056B8C18B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5BF4F26-B34F-4CE8-AEBC-8D16C5B824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845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3BBC89B4-A775-4522-901A-1E69E14946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566193"/>
              </p:ext>
            </p:extLst>
          </p:nvPr>
        </p:nvGraphicFramePr>
        <p:xfrm>
          <a:off x="457200" y="2131855"/>
          <a:ext cx="8229601" cy="3462652"/>
        </p:xfrm>
        <a:graphic>
          <a:graphicData uri="http://schemas.openxmlformats.org/drawingml/2006/table">
            <a:tbl>
              <a:tblPr/>
              <a:tblGrid>
                <a:gridCol w="1933806">
                  <a:extLst>
                    <a:ext uri="{9D8B030D-6E8A-4147-A177-3AD203B41FA5}">
                      <a16:colId xmlns:a16="http://schemas.microsoft.com/office/drawing/2014/main" val="3735043202"/>
                    </a:ext>
                  </a:extLst>
                </a:gridCol>
                <a:gridCol w="1977508">
                  <a:extLst>
                    <a:ext uri="{9D8B030D-6E8A-4147-A177-3AD203B41FA5}">
                      <a16:colId xmlns:a16="http://schemas.microsoft.com/office/drawing/2014/main" val="1592398586"/>
                    </a:ext>
                  </a:extLst>
                </a:gridCol>
                <a:gridCol w="1302861">
                  <a:extLst>
                    <a:ext uri="{9D8B030D-6E8A-4147-A177-3AD203B41FA5}">
                      <a16:colId xmlns:a16="http://schemas.microsoft.com/office/drawing/2014/main" val="523289863"/>
                    </a:ext>
                  </a:extLst>
                </a:gridCol>
                <a:gridCol w="532616">
                  <a:extLst>
                    <a:ext uri="{9D8B030D-6E8A-4147-A177-3AD203B41FA5}">
                      <a16:colId xmlns:a16="http://schemas.microsoft.com/office/drawing/2014/main" val="882269823"/>
                    </a:ext>
                  </a:extLst>
                </a:gridCol>
                <a:gridCol w="868574">
                  <a:extLst>
                    <a:ext uri="{9D8B030D-6E8A-4147-A177-3AD203B41FA5}">
                      <a16:colId xmlns:a16="http://schemas.microsoft.com/office/drawing/2014/main" val="2006811679"/>
                    </a:ext>
                  </a:extLst>
                </a:gridCol>
                <a:gridCol w="491646">
                  <a:extLst>
                    <a:ext uri="{9D8B030D-6E8A-4147-A177-3AD203B41FA5}">
                      <a16:colId xmlns:a16="http://schemas.microsoft.com/office/drawing/2014/main" val="2739194419"/>
                    </a:ext>
                  </a:extLst>
                </a:gridCol>
                <a:gridCol w="1122590">
                  <a:extLst>
                    <a:ext uri="{9D8B030D-6E8A-4147-A177-3AD203B41FA5}">
                      <a16:colId xmlns:a16="http://schemas.microsoft.com/office/drawing/2014/main" val="3141655031"/>
                    </a:ext>
                  </a:extLst>
                </a:gridCol>
              </a:tblGrid>
              <a:tr h="261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2074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ADMINISTRAÇÃO GERAL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703788"/>
                  </a:ext>
                </a:extLst>
              </a:tr>
              <a:tr h="261950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355864"/>
                  </a:ext>
                </a:extLst>
              </a:tr>
              <a:tr h="532086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Garantir a gestão adequada e qualificada do Sistema Único de Saúde Municipal.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041389"/>
                  </a:ext>
                </a:extLst>
              </a:tr>
              <a:tr h="237392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2551 - REMUNER DE SERVIDORES ATIVOS E ENCARGOS 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a remuneração de pessoal ativo dos diversos órgãos do município e pagamentos dos respectivos encargos sociais e auxílios, conferindo condições adequadas ao cumprimento das atribuições institucionais.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33.652.001,00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73611"/>
                  </a:ext>
                </a:extLst>
              </a:tr>
              <a:tr h="237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228137"/>
                  </a:ext>
                </a:extLst>
              </a:tr>
              <a:tr h="19318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666405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D02D9C14-C9AE-4BB1-9EEB-A4E94E1C13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44" y="-19989"/>
            <a:ext cx="9144000" cy="124898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F205080-90DB-432B-997A-AA75B6F99B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59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996F41B0-EFA9-4182-B12E-3EF47A00F0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779487"/>
              </p:ext>
            </p:extLst>
          </p:nvPr>
        </p:nvGraphicFramePr>
        <p:xfrm>
          <a:off x="457200" y="2685597"/>
          <a:ext cx="8229599" cy="2355168"/>
        </p:xfrm>
        <a:graphic>
          <a:graphicData uri="http://schemas.openxmlformats.org/drawingml/2006/table">
            <a:tbl>
              <a:tblPr/>
              <a:tblGrid>
                <a:gridCol w="1935733">
                  <a:extLst>
                    <a:ext uri="{9D8B030D-6E8A-4147-A177-3AD203B41FA5}">
                      <a16:colId xmlns:a16="http://schemas.microsoft.com/office/drawing/2014/main" val="2009258867"/>
                    </a:ext>
                  </a:extLst>
                </a:gridCol>
                <a:gridCol w="1979479">
                  <a:extLst>
                    <a:ext uri="{9D8B030D-6E8A-4147-A177-3AD203B41FA5}">
                      <a16:colId xmlns:a16="http://schemas.microsoft.com/office/drawing/2014/main" val="2031605627"/>
                    </a:ext>
                  </a:extLst>
                </a:gridCol>
                <a:gridCol w="1304159">
                  <a:extLst>
                    <a:ext uri="{9D8B030D-6E8A-4147-A177-3AD203B41FA5}">
                      <a16:colId xmlns:a16="http://schemas.microsoft.com/office/drawing/2014/main" val="1073010173"/>
                    </a:ext>
                  </a:extLst>
                </a:gridCol>
                <a:gridCol w="535881">
                  <a:extLst>
                    <a:ext uri="{9D8B030D-6E8A-4147-A177-3AD203B41FA5}">
                      <a16:colId xmlns:a16="http://schemas.microsoft.com/office/drawing/2014/main" val="2945813757"/>
                    </a:ext>
                  </a:extLst>
                </a:gridCol>
                <a:gridCol w="940525">
                  <a:extLst>
                    <a:ext uri="{9D8B030D-6E8A-4147-A177-3AD203B41FA5}">
                      <a16:colId xmlns:a16="http://schemas.microsoft.com/office/drawing/2014/main" val="3205836000"/>
                    </a:ext>
                  </a:extLst>
                </a:gridCol>
                <a:gridCol w="492135">
                  <a:extLst>
                    <a:ext uri="{9D8B030D-6E8A-4147-A177-3AD203B41FA5}">
                      <a16:colId xmlns:a16="http://schemas.microsoft.com/office/drawing/2014/main" val="308772539"/>
                    </a:ext>
                  </a:extLst>
                </a:gridCol>
                <a:gridCol w="1041687">
                  <a:extLst>
                    <a:ext uri="{9D8B030D-6E8A-4147-A177-3AD203B41FA5}">
                      <a16:colId xmlns:a16="http://schemas.microsoft.com/office/drawing/2014/main" val="2823824196"/>
                    </a:ext>
                  </a:extLst>
                </a:gridCol>
              </a:tblGrid>
              <a:tr h="238024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2553 - GESTÃO DO ÓRGÃO 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Gerir, coordenar, implementar e avaliar as ações de planejamento, gestão e finanças, executando os serviços de apoio e suporte técnico - administrativo necessários ao cumprimento das atribuições legais dos órgão do Poder Executivo.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GERIDO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6.280.567,00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180147"/>
                  </a:ext>
                </a:extLst>
              </a:tr>
              <a:tr h="238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769307"/>
                  </a:ext>
                </a:extLst>
              </a:tr>
              <a:tr h="18631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932207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3B37899F-BB24-445A-8AC5-06C58CA033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2CC0B63-589C-4FCC-BD0B-58D6023011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846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C2C19D4E-FA39-4750-B3E9-6B34DAC453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972727"/>
              </p:ext>
            </p:extLst>
          </p:nvPr>
        </p:nvGraphicFramePr>
        <p:xfrm>
          <a:off x="457200" y="2705894"/>
          <a:ext cx="8229599" cy="2314575"/>
        </p:xfrm>
        <a:graphic>
          <a:graphicData uri="http://schemas.openxmlformats.org/drawingml/2006/table">
            <a:tbl>
              <a:tblPr/>
              <a:tblGrid>
                <a:gridCol w="1935733">
                  <a:extLst>
                    <a:ext uri="{9D8B030D-6E8A-4147-A177-3AD203B41FA5}">
                      <a16:colId xmlns:a16="http://schemas.microsoft.com/office/drawing/2014/main" val="357343330"/>
                    </a:ext>
                  </a:extLst>
                </a:gridCol>
                <a:gridCol w="1979479">
                  <a:extLst>
                    <a:ext uri="{9D8B030D-6E8A-4147-A177-3AD203B41FA5}">
                      <a16:colId xmlns:a16="http://schemas.microsoft.com/office/drawing/2014/main" val="627940281"/>
                    </a:ext>
                  </a:extLst>
                </a:gridCol>
                <a:gridCol w="1304159">
                  <a:extLst>
                    <a:ext uri="{9D8B030D-6E8A-4147-A177-3AD203B41FA5}">
                      <a16:colId xmlns:a16="http://schemas.microsoft.com/office/drawing/2014/main" val="1103669252"/>
                    </a:ext>
                  </a:extLst>
                </a:gridCol>
                <a:gridCol w="535881">
                  <a:extLst>
                    <a:ext uri="{9D8B030D-6E8A-4147-A177-3AD203B41FA5}">
                      <a16:colId xmlns:a16="http://schemas.microsoft.com/office/drawing/2014/main" val="4073193079"/>
                    </a:ext>
                  </a:extLst>
                </a:gridCol>
                <a:gridCol w="940525">
                  <a:extLst>
                    <a:ext uri="{9D8B030D-6E8A-4147-A177-3AD203B41FA5}">
                      <a16:colId xmlns:a16="http://schemas.microsoft.com/office/drawing/2014/main" val="2718856487"/>
                    </a:ext>
                  </a:extLst>
                </a:gridCol>
                <a:gridCol w="492135">
                  <a:extLst>
                    <a:ext uri="{9D8B030D-6E8A-4147-A177-3AD203B41FA5}">
                      <a16:colId xmlns:a16="http://schemas.microsoft.com/office/drawing/2014/main" val="3632707631"/>
                    </a:ext>
                  </a:extLst>
                </a:gridCol>
                <a:gridCol w="1041687">
                  <a:extLst>
                    <a:ext uri="{9D8B030D-6E8A-4147-A177-3AD203B41FA5}">
                      <a16:colId xmlns:a16="http://schemas.microsoft.com/office/drawing/2014/main" val="3856445948"/>
                    </a:ext>
                  </a:extLst>
                </a:gridCol>
              </a:tblGrid>
              <a:tr h="229816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2609 - APOIO AS ATIVIDADES DO CONSELHO MUNICIPA 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GARANTIR A OPERACIONALIZAÇÃO DAS ATIVIDADES DO CONSELHO MUNICIPAL DE SAÚDE E PROPICIAR CAPACITAÇÃO AOS CONSELHEIROS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CONSELHO MANTIDO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79.001,00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148690"/>
                  </a:ext>
                </a:extLst>
              </a:tr>
              <a:tr h="22160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763018"/>
                  </a:ext>
                </a:extLst>
              </a:tr>
              <a:tr h="18631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20162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BC5DE264-DADC-4720-8E2E-1DAC7F816D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3622F11-4DD4-44EC-B456-FB7C535B8B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13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1BB96D4-A509-4839-8918-FA45C0BD07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761748"/>
              </p:ext>
            </p:extLst>
          </p:nvPr>
        </p:nvGraphicFramePr>
        <p:xfrm>
          <a:off x="457200" y="1622475"/>
          <a:ext cx="8229599" cy="4481412"/>
        </p:xfrm>
        <a:graphic>
          <a:graphicData uri="http://schemas.openxmlformats.org/drawingml/2006/table">
            <a:tbl>
              <a:tblPr/>
              <a:tblGrid>
                <a:gridCol w="1935733">
                  <a:extLst>
                    <a:ext uri="{9D8B030D-6E8A-4147-A177-3AD203B41FA5}">
                      <a16:colId xmlns:a16="http://schemas.microsoft.com/office/drawing/2014/main" val="4224954147"/>
                    </a:ext>
                  </a:extLst>
                </a:gridCol>
                <a:gridCol w="1979479">
                  <a:extLst>
                    <a:ext uri="{9D8B030D-6E8A-4147-A177-3AD203B41FA5}">
                      <a16:colId xmlns:a16="http://schemas.microsoft.com/office/drawing/2014/main" val="3761128609"/>
                    </a:ext>
                  </a:extLst>
                </a:gridCol>
                <a:gridCol w="1304159">
                  <a:extLst>
                    <a:ext uri="{9D8B030D-6E8A-4147-A177-3AD203B41FA5}">
                      <a16:colId xmlns:a16="http://schemas.microsoft.com/office/drawing/2014/main" val="2632009789"/>
                    </a:ext>
                  </a:extLst>
                </a:gridCol>
                <a:gridCol w="535881">
                  <a:extLst>
                    <a:ext uri="{9D8B030D-6E8A-4147-A177-3AD203B41FA5}">
                      <a16:colId xmlns:a16="http://schemas.microsoft.com/office/drawing/2014/main" val="2677885737"/>
                    </a:ext>
                  </a:extLst>
                </a:gridCol>
                <a:gridCol w="940525">
                  <a:extLst>
                    <a:ext uri="{9D8B030D-6E8A-4147-A177-3AD203B41FA5}">
                      <a16:colId xmlns:a16="http://schemas.microsoft.com/office/drawing/2014/main" val="2256410876"/>
                    </a:ext>
                  </a:extLst>
                </a:gridCol>
                <a:gridCol w="492135">
                  <a:extLst>
                    <a:ext uri="{9D8B030D-6E8A-4147-A177-3AD203B41FA5}">
                      <a16:colId xmlns:a16="http://schemas.microsoft.com/office/drawing/2014/main" val="4019391504"/>
                    </a:ext>
                  </a:extLst>
                </a:gridCol>
                <a:gridCol w="1041687">
                  <a:extLst>
                    <a:ext uri="{9D8B030D-6E8A-4147-A177-3AD203B41FA5}">
                      <a16:colId xmlns:a16="http://schemas.microsoft.com/office/drawing/2014/main" val="3563700354"/>
                    </a:ext>
                  </a:extLst>
                </a:gridCol>
              </a:tblGrid>
              <a:tr h="238024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2733 - ENFRENTAMENTO DA EMERGÊNCIA COVID-19 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Financiamento de ações e serviços públicos de saúde compreendidos por ações de atenção básica, vigilância, média e alta complexidade, bem como aquisição e distribuição de medicamentos e insumos, aquisição de equipamentos, contratação de serviços de saúde, contratação temporária de pessoal, divulgação de informações à população, bem como outras despesas necessárias para o enfrentamento do coronavírus.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AÇÃO REALIZADA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148398"/>
                  </a:ext>
                </a:extLst>
              </a:tr>
              <a:tr h="238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234028"/>
                  </a:ext>
                </a:extLst>
              </a:tr>
              <a:tr h="400536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653457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D3E150F6-5B4E-46D9-B729-718BD13979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67EAB26-3065-4FCE-9AE0-CD8232AB19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041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id="{FEB5E3A0-CABB-45F0-B575-1D4041E112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57774"/>
              </p:ext>
            </p:extLst>
          </p:nvPr>
        </p:nvGraphicFramePr>
        <p:xfrm>
          <a:off x="395537" y="1505201"/>
          <a:ext cx="8136904" cy="3435967"/>
        </p:xfrm>
        <a:graphic>
          <a:graphicData uri="http://schemas.openxmlformats.org/drawingml/2006/table">
            <a:tbl>
              <a:tblPr/>
              <a:tblGrid>
                <a:gridCol w="1710877">
                  <a:extLst>
                    <a:ext uri="{9D8B030D-6E8A-4147-A177-3AD203B41FA5}">
                      <a16:colId xmlns:a16="http://schemas.microsoft.com/office/drawing/2014/main" val="4051175899"/>
                    </a:ext>
                  </a:extLst>
                </a:gridCol>
                <a:gridCol w="201147">
                  <a:extLst>
                    <a:ext uri="{9D8B030D-6E8A-4147-A177-3AD203B41FA5}">
                      <a16:colId xmlns:a16="http://schemas.microsoft.com/office/drawing/2014/main" val="2551718341"/>
                    </a:ext>
                  </a:extLst>
                </a:gridCol>
                <a:gridCol w="1955235">
                  <a:extLst>
                    <a:ext uri="{9D8B030D-6E8A-4147-A177-3AD203B41FA5}">
                      <a16:colId xmlns:a16="http://schemas.microsoft.com/office/drawing/2014/main" val="849975050"/>
                    </a:ext>
                  </a:extLst>
                </a:gridCol>
                <a:gridCol w="1288185">
                  <a:extLst>
                    <a:ext uri="{9D8B030D-6E8A-4147-A177-3AD203B41FA5}">
                      <a16:colId xmlns:a16="http://schemas.microsoft.com/office/drawing/2014/main" val="484401085"/>
                    </a:ext>
                  </a:extLst>
                </a:gridCol>
                <a:gridCol w="526617">
                  <a:extLst>
                    <a:ext uri="{9D8B030D-6E8A-4147-A177-3AD203B41FA5}">
                      <a16:colId xmlns:a16="http://schemas.microsoft.com/office/drawing/2014/main" val="3168511308"/>
                    </a:ext>
                  </a:extLst>
                </a:gridCol>
                <a:gridCol w="858790">
                  <a:extLst>
                    <a:ext uri="{9D8B030D-6E8A-4147-A177-3AD203B41FA5}">
                      <a16:colId xmlns:a16="http://schemas.microsoft.com/office/drawing/2014/main" val="1513885020"/>
                    </a:ext>
                  </a:extLst>
                </a:gridCol>
                <a:gridCol w="486107">
                  <a:extLst>
                    <a:ext uri="{9D8B030D-6E8A-4147-A177-3AD203B41FA5}">
                      <a16:colId xmlns:a16="http://schemas.microsoft.com/office/drawing/2014/main" val="1001978744"/>
                    </a:ext>
                  </a:extLst>
                </a:gridCol>
                <a:gridCol w="1109946">
                  <a:extLst>
                    <a:ext uri="{9D8B030D-6E8A-4147-A177-3AD203B41FA5}">
                      <a16:colId xmlns:a16="http://schemas.microsoft.com/office/drawing/2014/main" val="1646074769"/>
                    </a:ext>
                  </a:extLst>
                </a:gridCol>
              </a:tblGrid>
              <a:tr h="152322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2075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 ATENÇÃO BÁSICA</a:t>
                      </a:r>
                    </a:p>
                  </a:txBody>
                  <a:tcPr marL="8241" marR="8241" marT="824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450459"/>
                  </a:ext>
                </a:extLst>
              </a:tr>
              <a:tr h="152322">
                <a:tc gridSpan="8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927665"/>
                  </a:ext>
                </a:extLst>
              </a:tr>
              <a:tr h="271962">
                <a:tc gridSpan="8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Proporcionar infraestrutura adequada nas unidades de saúde com objetivo de fortalecer a rede municipal de saúde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255986"/>
                  </a:ext>
                </a:extLst>
              </a:tr>
              <a:tr h="140054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100" b="1" dirty="0"/>
                        <a:t>1555 - CONSTRUÇÃO E AMPL DE UNIDADES DE SAÚDE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Construir, equipar e ampliar unidades de Assistência à Atenção Básica com infraestrutura para oferecer assistência resolutiva e humanizada, dar continuidade na construção da unidade básica nossa senhora das graças e construir as unidades básica de saúde preferencialmente nos bairros, Santa Luzia, Jardins dos Pequis e CDI, JK, Planalto e Alvorada. Construir Centro Odontológico prioritariamente no bairro Nova Cidade. 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algn="l" fontAlgn="t"/>
                      <a:r>
                        <a:rPr lang="pt-BR" sz="900" b="1" dirty="0"/>
                        <a:t>Construir, equipar e ampliar unidades de saúde de infraestrutura para oferecer assistência resolutiva e humanizada, dar continuidade na construção da unidade básica nossa senhora das graças e construir as unidades básica de saúde preferencialmente nos bairros, Santa Luzia, Jardins dos Pequis e CDI, JK, Planalto e Alvorada. Construir Centro Odontológico prioritariamente no bairro Nova Cidade e no bairro Cidade de Deus. Implementar atendimento odontológico móvel (</a:t>
                      </a:r>
                      <a:r>
                        <a:rPr lang="pt-BR" sz="900" b="1" dirty="0" err="1"/>
                        <a:t>odontomóvel</a:t>
                      </a:r>
                      <a:r>
                        <a:rPr lang="pt-BR" sz="900" b="1" dirty="0"/>
                        <a:t>). Construção de Centro Odontológico de Atendimento Infantil, Construção ou Destinação de Imóvel para atendimento de saúde exclusivamente infantil (Hospital Infantil) e Aquisição de Unidade Móvel para Atendimento Odontológico. Construir Centro de Apoio a Pessoa com deficiência, TEA e outras doenças raras. Construir, equipar e/ou ampliar unidade de hospitalar direcionada exclusivamente ao atendimento infantil. 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 CONSTRUIDA E EQUIPADA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2.942.672,00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729948"/>
                  </a:ext>
                </a:extLst>
              </a:tr>
              <a:tr h="1400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081014"/>
                  </a:ext>
                </a:extLst>
              </a:tr>
              <a:tr h="237469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582638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9BD71629-1785-4F4F-AB6F-669186D443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246FBA9B-C97E-43CF-890D-AF08C64C46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040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B5BACF1E-A000-4503-8053-CCED05C129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889535"/>
              </p:ext>
            </p:extLst>
          </p:nvPr>
        </p:nvGraphicFramePr>
        <p:xfrm>
          <a:off x="611560" y="1600201"/>
          <a:ext cx="8075239" cy="2845422"/>
        </p:xfrm>
        <a:graphic>
          <a:graphicData uri="http://schemas.openxmlformats.org/drawingml/2006/table">
            <a:tbl>
              <a:tblPr/>
              <a:tblGrid>
                <a:gridCol w="1897534">
                  <a:extLst>
                    <a:ext uri="{9D8B030D-6E8A-4147-A177-3AD203B41FA5}">
                      <a16:colId xmlns:a16="http://schemas.microsoft.com/office/drawing/2014/main" val="4051175899"/>
                    </a:ext>
                  </a:extLst>
                </a:gridCol>
                <a:gridCol w="1940417">
                  <a:extLst>
                    <a:ext uri="{9D8B030D-6E8A-4147-A177-3AD203B41FA5}">
                      <a16:colId xmlns:a16="http://schemas.microsoft.com/office/drawing/2014/main" val="849975050"/>
                    </a:ext>
                  </a:extLst>
                </a:gridCol>
                <a:gridCol w="1278423">
                  <a:extLst>
                    <a:ext uri="{9D8B030D-6E8A-4147-A177-3AD203B41FA5}">
                      <a16:colId xmlns:a16="http://schemas.microsoft.com/office/drawing/2014/main" val="484401085"/>
                    </a:ext>
                  </a:extLst>
                </a:gridCol>
                <a:gridCol w="522626">
                  <a:extLst>
                    <a:ext uri="{9D8B030D-6E8A-4147-A177-3AD203B41FA5}">
                      <a16:colId xmlns:a16="http://schemas.microsoft.com/office/drawing/2014/main" val="3168511308"/>
                    </a:ext>
                  </a:extLst>
                </a:gridCol>
                <a:gridCol w="852282">
                  <a:extLst>
                    <a:ext uri="{9D8B030D-6E8A-4147-A177-3AD203B41FA5}">
                      <a16:colId xmlns:a16="http://schemas.microsoft.com/office/drawing/2014/main" val="1513885020"/>
                    </a:ext>
                  </a:extLst>
                </a:gridCol>
                <a:gridCol w="482423">
                  <a:extLst>
                    <a:ext uri="{9D8B030D-6E8A-4147-A177-3AD203B41FA5}">
                      <a16:colId xmlns:a16="http://schemas.microsoft.com/office/drawing/2014/main" val="1001978744"/>
                    </a:ext>
                  </a:extLst>
                </a:gridCol>
                <a:gridCol w="1101534">
                  <a:extLst>
                    <a:ext uri="{9D8B030D-6E8A-4147-A177-3AD203B41FA5}">
                      <a16:colId xmlns:a16="http://schemas.microsoft.com/office/drawing/2014/main" val="1646074769"/>
                    </a:ext>
                  </a:extLst>
                </a:gridCol>
              </a:tblGrid>
              <a:tr h="13074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2075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 ASSISTÊNCIA HOSPITALAR E AMBULATORIAL</a:t>
                      </a:r>
                    </a:p>
                  </a:txBody>
                  <a:tcPr marL="6357" marR="6357" marT="635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450459"/>
                  </a:ext>
                </a:extLst>
              </a:tr>
              <a:tr h="130748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927665"/>
                  </a:ext>
                </a:extLst>
              </a:tr>
              <a:tr h="233444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Proporcionar infraestrutura adequada nas unidades de saúde com objetivo de fortalecer a rede municipal de saúde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255986"/>
                  </a:ext>
                </a:extLst>
              </a:tr>
              <a:tr h="120218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1553 - CONSTRUIR E EQUIPAR UNIDADES DE SAÚDE 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Construir e equipar, unidades Hospitalar e Ambulatorial ofertando melhor cobertura assistencial,  por meio de infraestrutura adequada para atendimento ao cidadão, construir e equipar Unidade de Policlínica e Unidade de Saúde Mental. Construir Centro de Apoio a Pessoa com deficiência, TEA e outras doenças raras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 CONSTRUIDA E EQUIPADA</a:t>
                      </a:r>
                    </a:p>
                  </a:txBody>
                  <a:tcPr marL="6357" marR="6357" marT="63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23.510.181,00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729948"/>
                  </a:ext>
                </a:extLst>
              </a:tr>
              <a:tr h="12021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081014"/>
                  </a:ext>
                </a:extLst>
              </a:tr>
              <a:tr h="18855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7" marR="6357" marT="6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58263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0EC5F4B6-9559-4615-BEAE-C8CCAEED93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84CB38E-5EFD-482F-8EFB-D735F8D623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209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9808992-BAEC-44DB-A28D-01D10FC31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960152"/>
              </p:ext>
            </p:extLst>
          </p:nvPr>
        </p:nvGraphicFramePr>
        <p:xfrm>
          <a:off x="457200" y="2066368"/>
          <a:ext cx="8229601" cy="3593627"/>
        </p:xfrm>
        <a:graphic>
          <a:graphicData uri="http://schemas.openxmlformats.org/drawingml/2006/table">
            <a:tbl>
              <a:tblPr/>
              <a:tblGrid>
                <a:gridCol w="1933806">
                  <a:extLst>
                    <a:ext uri="{9D8B030D-6E8A-4147-A177-3AD203B41FA5}">
                      <a16:colId xmlns:a16="http://schemas.microsoft.com/office/drawing/2014/main" val="953253307"/>
                    </a:ext>
                  </a:extLst>
                </a:gridCol>
                <a:gridCol w="1977508">
                  <a:extLst>
                    <a:ext uri="{9D8B030D-6E8A-4147-A177-3AD203B41FA5}">
                      <a16:colId xmlns:a16="http://schemas.microsoft.com/office/drawing/2014/main" val="8080574"/>
                    </a:ext>
                  </a:extLst>
                </a:gridCol>
                <a:gridCol w="1302861">
                  <a:extLst>
                    <a:ext uri="{9D8B030D-6E8A-4147-A177-3AD203B41FA5}">
                      <a16:colId xmlns:a16="http://schemas.microsoft.com/office/drawing/2014/main" val="516282862"/>
                    </a:ext>
                  </a:extLst>
                </a:gridCol>
                <a:gridCol w="532616">
                  <a:extLst>
                    <a:ext uri="{9D8B030D-6E8A-4147-A177-3AD203B41FA5}">
                      <a16:colId xmlns:a16="http://schemas.microsoft.com/office/drawing/2014/main" val="1100418992"/>
                    </a:ext>
                  </a:extLst>
                </a:gridCol>
                <a:gridCol w="868574">
                  <a:extLst>
                    <a:ext uri="{9D8B030D-6E8A-4147-A177-3AD203B41FA5}">
                      <a16:colId xmlns:a16="http://schemas.microsoft.com/office/drawing/2014/main" val="3594771013"/>
                    </a:ext>
                  </a:extLst>
                </a:gridCol>
                <a:gridCol w="491646">
                  <a:extLst>
                    <a:ext uri="{9D8B030D-6E8A-4147-A177-3AD203B41FA5}">
                      <a16:colId xmlns:a16="http://schemas.microsoft.com/office/drawing/2014/main" val="1944564479"/>
                    </a:ext>
                  </a:extLst>
                </a:gridCol>
                <a:gridCol w="1122590">
                  <a:extLst>
                    <a:ext uri="{9D8B030D-6E8A-4147-A177-3AD203B41FA5}">
                      <a16:colId xmlns:a16="http://schemas.microsoft.com/office/drawing/2014/main" val="2609827022"/>
                    </a:ext>
                  </a:extLst>
                </a:gridCol>
              </a:tblGrid>
              <a:tr h="261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2075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 VIGILÂNCIA EPIDEMIOLÓGICA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856408"/>
                  </a:ext>
                </a:extLst>
              </a:tr>
              <a:tr h="261950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096259"/>
                  </a:ext>
                </a:extLst>
              </a:tr>
              <a:tr h="532086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Proporcionar infraestrutura adequada nas unidades de saúde com objetivo de fortalecer a rede municipal de saúde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944032"/>
                  </a:ext>
                </a:extLst>
              </a:tr>
              <a:tr h="237392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1554 - CONSTRUIR E EQUIPAR UNIDADES VIGILÂNCIA 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CONSTRUIR, EQUIPAR E AMPLIAR UNIDADES DE SAÚDE, VISANDO ADEQUAÇÕES DE INFRAESTRUTURA PREFERENCIALMENTE PARA O CENTRO DE CONTROLE DE ZOONOSE, PRIORIZANDO À CONSTRUÇÃO DE ESPAÇO PARA ACOLHIMENTO E TRATAMENTO DE CÃES E GATOS, EM ESTADO DE ABANDONO NAS VIAS PÚBLICAS OU RESGATADOS POR PROTETORES DE ANIMAIS.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 CONSTRUIDA E EQUIPADA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400.002,00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319539"/>
                  </a:ext>
                </a:extLst>
              </a:tr>
              <a:tr h="237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597508"/>
                  </a:ext>
                </a:extLst>
              </a:tr>
              <a:tr h="206285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32088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630DB066-51E2-4BC4-8759-86352F30D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E1016C9-26EE-4A2E-81B2-39BF9CD621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876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0051A94C-0E69-48CA-A3D8-009B707A7D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045673"/>
              </p:ext>
            </p:extLst>
          </p:nvPr>
        </p:nvGraphicFramePr>
        <p:xfrm>
          <a:off x="457200" y="2138715"/>
          <a:ext cx="8229599" cy="3448932"/>
        </p:xfrm>
        <a:graphic>
          <a:graphicData uri="http://schemas.openxmlformats.org/drawingml/2006/table">
            <a:tbl>
              <a:tblPr/>
              <a:tblGrid>
                <a:gridCol w="1926134">
                  <a:extLst>
                    <a:ext uri="{9D8B030D-6E8A-4147-A177-3AD203B41FA5}">
                      <a16:colId xmlns:a16="http://schemas.microsoft.com/office/drawing/2014/main" val="116308332"/>
                    </a:ext>
                  </a:extLst>
                </a:gridCol>
                <a:gridCol w="1969663">
                  <a:extLst>
                    <a:ext uri="{9D8B030D-6E8A-4147-A177-3AD203B41FA5}">
                      <a16:colId xmlns:a16="http://schemas.microsoft.com/office/drawing/2014/main" val="3377613237"/>
                    </a:ext>
                  </a:extLst>
                </a:gridCol>
                <a:gridCol w="1297692">
                  <a:extLst>
                    <a:ext uri="{9D8B030D-6E8A-4147-A177-3AD203B41FA5}">
                      <a16:colId xmlns:a16="http://schemas.microsoft.com/office/drawing/2014/main" val="3395471796"/>
                    </a:ext>
                  </a:extLst>
                </a:gridCol>
                <a:gridCol w="530503">
                  <a:extLst>
                    <a:ext uri="{9D8B030D-6E8A-4147-A177-3AD203B41FA5}">
                      <a16:colId xmlns:a16="http://schemas.microsoft.com/office/drawing/2014/main" val="984576879"/>
                    </a:ext>
                  </a:extLst>
                </a:gridCol>
                <a:gridCol w="865128">
                  <a:extLst>
                    <a:ext uri="{9D8B030D-6E8A-4147-A177-3AD203B41FA5}">
                      <a16:colId xmlns:a16="http://schemas.microsoft.com/office/drawing/2014/main" val="1187463907"/>
                    </a:ext>
                  </a:extLst>
                </a:gridCol>
                <a:gridCol w="375433">
                  <a:extLst>
                    <a:ext uri="{9D8B030D-6E8A-4147-A177-3AD203B41FA5}">
                      <a16:colId xmlns:a16="http://schemas.microsoft.com/office/drawing/2014/main" val="276404694"/>
                    </a:ext>
                  </a:extLst>
                </a:gridCol>
                <a:gridCol w="1265046">
                  <a:extLst>
                    <a:ext uri="{9D8B030D-6E8A-4147-A177-3AD203B41FA5}">
                      <a16:colId xmlns:a16="http://schemas.microsoft.com/office/drawing/2014/main" val="476825117"/>
                    </a:ext>
                  </a:extLst>
                </a:gridCol>
              </a:tblGrid>
              <a:tr h="260912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2076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 ASSISTÊNCIA HOSPITALAR E AMBULATORIAL</a:t>
                      </a:r>
                    </a:p>
                  </a:txBody>
                  <a:tcPr marL="8154" marR="8154" marT="815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392708"/>
                  </a:ext>
                </a:extLst>
              </a:tr>
              <a:tr h="260912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912064"/>
                  </a:ext>
                </a:extLst>
              </a:tr>
              <a:tr h="529978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Ofertar assistência especializada de média e alta complexidade ambulatorial e hospitalar para os usuários do SUS, bem como qualificar os profissionais.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069469"/>
                  </a:ext>
                </a:extLst>
              </a:tr>
              <a:tr h="236452"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2551 - REMUNER DE SERVIDORES ATIVOS E ENCARGOS 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a remuneração de pessoal ativo dos diversos órgãos do município e pagamentos dos respectivos encargos sociais e auxílios, conferindo condições adequadas ao cumprimento das atribuições institucionais.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163.228.234,00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387757"/>
                  </a:ext>
                </a:extLst>
              </a:tr>
              <a:tr h="2364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477836"/>
                  </a:ext>
                </a:extLst>
              </a:tr>
              <a:tr h="19242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289304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50A090F6-EF89-4C2D-8ED2-774729498D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838F469-0FBD-40E0-8D7F-DCFA016286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92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018421C-5EB8-4F3F-B0D5-022CBC8884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028310"/>
              </p:ext>
            </p:extLst>
          </p:nvPr>
        </p:nvGraphicFramePr>
        <p:xfrm>
          <a:off x="457200" y="2060848"/>
          <a:ext cx="8229599" cy="3744416"/>
        </p:xfrm>
        <a:graphic>
          <a:graphicData uri="http://schemas.openxmlformats.org/drawingml/2006/table">
            <a:tbl>
              <a:tblPr/>
              <a:tblGrid>
                <a:gridCol w="1947378">
                  <a:extLst>
                    <a:ext uri="{9D8B030D-6E8A-4147-A177-3AD203B41FA5}">
                      <a16:colId xmlns:a16="http://schemas.microsoft.com/office/drawing/2014/main" val="3092584704"/>
                    </a:ext>
                  </a:extLst>
                </a:gridCol>
                <a:gridCol w="1991387">
                  <a:extLst>
                    <a:ext uri="{9D8B030D-6E8A-4147-A177-3AD203B41FA5}">
                      <a16:colId xmlns:a16="http://schemas.microsoft.com/office/drawing/2014/main" val="3852818007"/>
                    </a:ext>
                  </a:extLst>
                </a:gridCol>
                <a:gridCol w="1312005">
                  <a:extLst>
                    <a:ext uri="{9D8B030D-6E8A-4147-A177-3AD203B41FA5}">
                      <a16:colId xmlns:a16="http://schemas.microsoft.com/office/drawing/2014/main" val="188011767"/>
                    </a:ext>
                  </a:extLst>
                </a:gridCol>
                <a:gridCol w="536355">
                  <a:extLst>
                    <a:ext uri="{9D8B030D-6E8A-4147-A177-3AD203B41FA5}">
                      <a16:colId xmlns:a16="http://schemas.microsoft.com/office/drawing/2014/main" val="2968035729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3031712254"/>
                    </a:ext>
                  </a:extLst>
                </a:gridCol>
                <a:gridCol w="495096">
                  <a:extLst>
                    <a:ext uri="{9D8B030D-6E8A-4147-A177-3AD203B41FA5}">
                      <a16:colId xmlns:a16="http://schemas.microsoft.com/office/drawing/2014/main" val="4086669397"/>
                    </a:ext>
                  </a:extLst>
                </a:gridCol>
                <a:gridCol w="1072708">
                  <a:extLst>
                    <a:ext uri="{9D8B030D-6E8A-4147-A177-3AD203B41FA5}">
                      <a16:colId xmlns:a16="http://schemas.microsoft.com/office/drawing/2014/main" val="1505841186"/>
                    </a:ext>
                  </a:extLst>
                </a:gridCol>
              </a:tblGrid>
              <a:tr h="635917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2050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 PREVIDÊNCIA DO REGIME ESTATUTÁRIO</a:t>
                      </a:r>
                    </a:p>
                  </a:txBody>
                  <a:tcPr marL="8241" marR="8241" marT="824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640486"/>
                  </a:ext>
                </a:extLst>
              </a:tr>
              <a:tr h="332682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442152"/>
                  </a:ext>
                </a:extLst>
              </a:tr>
              <a:tr h="1237162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dirty="0"/>
                        <a:t>1 - Contemplar despesas destinadas ao pagamento de dívidas, ressarcimentos, sentenças judiciais, pensionistas, aposentados, etc. Operações Especiais são despesas que não contribuem para a manutenção das ações de governo, das quais não resulta um produto, e não geram contraprestação direta sob a forma de bens ou serviços.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993978"/>
                  </a:ext>
                </a:extLst>
              </a:tr>
              <a:tr h="301493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2552 - PROVENTOS DE INATIVOS E PENSIONISTAS 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Efetuar o pagamento dos servidores aposentados e pensionistas.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PAGAMENTO EFETUADO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2.047.263,00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038433"/>
                  </a:ext>
                </a:extLst>
              </a:tr>
              <a:tr h="30149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4207567"/>
                  </a:ext>
                </a:extLst>
              </a:tr>
              <a:tr h="93566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81347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0AEB57BA-7FB8-4168-99F6-8C796B751F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30B0D83-4DEC-4BA1-A1BC-FB4A11A591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40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011D21BA-D693-40AB-9705-6C27D0589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190710"/>
              </p:ext>
            </p:extLst>
          </p:nvPr>
        </p:nvGraphicFramePr>
        <p:xfrm>
          <a:off x="457200" y="2502885"/>
          <a:ext cx="8271338" cy="2323749"/>
        </p:xfrm>
        <a:graphic>
          <a:graphicData uri="http://schemas.openxmlformats.org/drawingml/2006/table">
            <a:tbl>
              <a:tblPr/>
              <a:tblGrid>
                <a:gridCol w="1922956">
                  <a:extLst>
                    <a:ext uri="{9D8B030D-6E8A-4147-A177-3AD203B41FA5}">
                      <a16:colId xmlns:a16="http://schemas.microsoft.com/office/drawing/2014/main" val="2124408155"/>
                    </a:ext>
                  </a:extLst>
                </a:gridCol>
                <a:gridCol w="1966413">
                  <a:extLst>
                    <a:ext uri="{9D8B030D-6E8A-4147-A177-3AD203B41FA5}">
                      <a16:colId xmlns:a16="http://schemas.microsoft.com/office/drawing/2014/main" val="432562454"/>
                    </a:ext>
                  </a:extLst>
                </a:gridCol>
                <a:gridCol w="1295551">
                  <a:extLst>
                    <a:ext uri="{9D8B030D-6E8A-4147-A177-3AD203B41FA5}">
                      <a16:colId xmlns:a16="http://schemas.microsoft.com/office/drawing/2014/main" val="2476204985"/>
                    </a:ext>
                  </a:extLst>
                </a:gridCol>
                <a:gridCol w="532344">
                  <a:extLst>
                    <a:ext uri="{9D8B030D-6E8A-4147-A177-3AD203B41FA5}">
                      <a16:colId xmlns:a16="http://schemas.microsoft.com/office/drawing/2014/main" val="794005437"/>
                    </a:ext>
                  </a:extLst>
                </a:gridCol>
                <a:gridCol w="701792">
                  <a:extLst>
                    <a:ext uri="{9D8B030D-6E8A-4147-A177-3AD203B41FA5}">
                      <a16:colId xmlns:a16="http://schemas.microsoft.com/office/drawing/2014/main" val="1494714539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935400402"/>
                    </a:ext>
                  </a:extLst>
                </a:gridCol>
                <a:gridCol w="1348226">
                  <a:extLst>
                    <a:ext uri="{9D8B030D-6E8A-4147-A177-3AD203B41FA5}">
                      <a16:colId xmlns:a16="http://schemas.microsoft.com/office/drawing/2014/main" val="3545431931"/>
                    </a:ext>
                  </a:extLst>
                </a:gridCol>
              </a:tblGrid>
              <a:tr h="236452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2610 - GESTÃO DO SERV DE ATENDIMENTO SAMU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Garantir Serviço de Atendimento Móvel de Urgência e Emergência (SAMU), conforme legislação vigente trabalhando com profissionais devidamente qualificados para este tipo de atendimento ao cidadão.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SAMU GERIDO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28.020.016,00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638125"/>
                  </a:ext>
                </a:extLst>
              </a:tr>
              <a:tr h="2364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050819"/>
                  </a:ext>
                </a:extLst>
              </a:tr>
              <a:tr h="18508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907281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40B058DB-9387-46A1-A6D6-1792A8985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95C31A2-02AA-4D65-8C86-7F0D5F29CC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796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4BA004AE-783E-4A79-B27C-CA6316E47C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366159"/>
              </p:ext>
            </p:extLst>
          </p:nvPr>
        </p:nvGraphicFramePr>
        <p:xfrm>
          <a:off x="457200" y="2693582"/>
          <a:ext cx="8229599" cy="2339199"/>
        </p:xfrm>
        <a:graphic>
          <a:graphicData uri="http://schemas.openxmlformats.org/drawingml/2006/table">
            <a:tbl>
              <a:tblPr/>
              <a:tblGrid>
                <a:gridCol w="1935733">
                  <a:extLst>
                    <a:ext uri="{9D8B030D-6E8A-4147-A177-3AD203B41FA5}">
                      <a16:colId xmlns:a16="http://schemas.microsoft.com/office/drawing/2014/main" val="1055024871"/>
                    </a:ext>
                  </a:extLst>
                </a:gridCol>
                <a:gridCol w="1979479">
                  <a:extLst>
                    <a:ext uri="{9D8B030D-6E8A-4147-A177-3AD203B41FA5}">
                      <a16:colId xmlns:a16="http://schemas.microsoft.com/office/drawing/2014/main" val="2391756478"/>
                    </a:ext>
                  </a:extLst>
                </a:gridCol>
                <a:gridCol w="1304159">
                  <a:extLst>
                    <a:ext uri="{9D8B030D-6E8A-4147-A177-3AD203B41FA5}">
                      <a16:colId xmlns:a16="http://schemas.microsoft.com/office/drawing/2014/main" val="3931705402"/>
                    </a:ext>
                  </a:extLst>
                </a:gridCol>
                <a:gridCol w="535881">
                  <a:extLst>
                    <a:ext uri="{9D8B030D-6E8A-4147-A177-3AD203B41FA5}">
                      <a16:colId xmlns:a16="http://schemas.microsoft.com/office/drawing/2014/main" val="4242259687"/>
                    </a:ext>
                  </a:extLst>
                </a:gridCol>
                <a:gridCol w="940525">
                  <a:extLst>
                    <a:ext uri="{9D8B030D-6E8A-4147-A177-3AD203B41FA5}">
                      <a16:colId xmlns:a16="http://schemas.microsoft.com/office/drawing/2014/main" val="727584074"/>
                    </a:ext>
                  </a:extLst>
                </a:gridCol>
                <a:gridCol w="492135">
                  <a:extLst>
                    <a:ext uri="{9D8B030D-6E8A-4147-A177-3AD203B41FA5}">
                      <a16:colId xmlns:a16="http://schemas.microsoft.com/office/drawing/2014/main" val="448234341"/>
                    </a:ext>
                  </a:extLst>
                </a:gridCol>
                <a:gridCol w="1041687">
                  <a:extLst>
                    <a:ext uri="{9D8B030D-6E8A-4147-A177-3AD203B41FA5}">
                      <a16:colId xmlns:a16="http://schemas.microsoft.com/office/drawing/2014/main" val="1869022830"/>
                    </a:ext>
                  </a:extLst>
                </a:gridCol>
              </a:tblGrid>
              <a:tr h="238024"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2611 - APOIO AS AÇÕES DO CONSÓRCIO 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APOIAR AS AÇÕES DO CONSÓRCIO PARA GARANTIR INTEGRALIDADE DA ASSISTÊNCIA AOS USUÁRIOS DO SUS.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CONSÓRCIO INTERMUNICIPAL APOIADO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CONSÓRCIO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900.008,00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421456"/>
                  </a:ext>
                </a:extLst>
              </a:tr>
              <a:tr h="238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023273"/>
                  </a:ext>
                </a:extLst>
              </a:tr>
              <a:tr h="18631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23192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DE9608B9-40F8-47B0-BB2C-108483064D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4CF3B82-3334-4FBE-8404-A8693CF0F5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751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3894976-0FC3-4EF3-B53B-157D4A0309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240196"/>
              </p:ext>
            </p:extLst>
          </p:nvPr>
        </p:nvGraphicFramePr>
        <p:xfrm>
          <a:off x="457200" y="1786711"/>
          <a:ext cx="8229599" cy="4139971"/>
        </p:xfrm>
        <a:graphic>
          <a:graphicData uri="http://schemas.openxmlformats.org/drawingml/2006/table">
            <a:tbl>
              <a:tblPr/>
              <a:tblGrid>
                <a:gridCol w="1935733">
                  <a:extLst>
                    <a:ext uri="{9D8B030D-6E8A-4147-A177-3AD203B41FA5}">
                      <a16:colId xmlns:a16="http://schemas.microsoft.com/office/drawing/2014/main" val="153346823"/>
                    </a:ext>
                  </a:extLst>
                </a:gridCol>
                <a:gridCol w="1979479">
                  <a:extLst>
                    <a:ext uri="{9D8B030D-6E8A-4147-A177-3AD203B41FA5}">
                      <a16:colId xmlns:a16="http://schemas.microsoft.com/office/drawing/2014/main" val="1024523895"/>
                    </a:ext>
                  </a:extLst>
                </a:gridCol>
                <a:gridCol w="1304159">
                  <a:extLst>
                    <a:ext uri="{9D8B030D-6E8A-4147-A177-3AD203B41FA5}">
                      <a16:colId xmlns:a16="http://schemas.microsoft.com/office/drawing/2014/main" val="2723800506"/>
                    </a:ext>
                  </a:extLst>
                </a:gridCol>
                <a:gridCol w="535881">
                  <a:extLst>
                    <a:ext uri="{9D8B030D-6E8A-4147-A177-3AD203B41FA5}">
                      <a16:colId xmlns:a16="http://schemas.microsoft.com/office/drawing/2014/main" val="2721298133"/>
                    </a:ext>
                  </a:extLst>
                </a:gridCol>
                <a:gridCol w="1095852">
                  <a:extLst>
                    <a:ext uri="{9D8B030D-6E8A-4147-A177-3AD203B41FA5}">
                      <a16:colId xmlns:a16="http://schemas.microsoft.com/office/drawing/2014/main" val="603343723"/>
                    </a:ext>
                  </a:extLst>
                </a:gridCol>
                <a:gridCol w="336808">
                  <a:extLst>
                    <a:ext uri="{9D8B030D-6E8A-4147-A177-3AD203B41FA5}">
                      <a16:colId xmlns:a16="http://schemas.microsoft.com/office/drawing/2014/main" val="1494992492"/>
                    </a:ext>
                  </a:extLst>
                </a:gridCol>
                <a:gridCol w="1041687">
                  <a:extLst>
                    <a:ext uri="{9D8B030D-6E8A-4147-A177-3AD203B41FA5}">
                      <a16:colId xmlns:a16="http://schemas.microsoft.com/office/drawing/2014/main" val="2151450087"/>
                    </a:ext>
                  </a:extLst>
                </a:gridCol>
              </a:tblGrid>
              <a:tr h="428443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2612 - PROMOÇÃO DA ASSISTÊNCIA ESPECIALIZADA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Manter assistência especializada e integral às pessoas portadoras de deficiência intelectual e física, transtorno no espectro do autismo (TEA) e demais, por meio do CER e outras instituições em caráter complementar, em especial a APAE. Estimular a contratação de intérprete da língua brasileira de sinais - LIBRAS, para acompanhar a consulta pré-natal e o trabalho de parto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CER MANTIDO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INSTITUIÇÃO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4.576.000,00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77501"/>
                  </a:ext>
                </a:extLst>
              </a:tr>
              <a:tr h="4284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5172921"/>
                  </a:ext>
                </a:extLst>
              </a:tr>
              <a:tr h="328308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402447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ADB5375D-8086-4582-BBF5-563CD776B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E58EE12-D1AC-4BA4-BBDD-9031FE36BF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31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0A970ED1-E879-4ADE-9303-899E885714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2347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1913484">
                  <a:extLst>
                    <a:ext uri="{9D8B030D-6E8A-4147-A177-3AD203B41FA5}">
                      <a16:colId xmlns:a16="http://schemas.microsoft.com/office/drawing/2014/main" val="1057588832"/>
                    </a:ext>
                  </a:extLst>
                </a:gridCol>
                <a:gridCol w="1956726">
                  <a:extLst>
                    <a:ext uri="{9D8B030D-6E8A-4147-A177-3AD203B41FA5}">
                      <a16:colId xmlns:a16="http://schemas.microsoft.com/office/drawing/2014/main" val="2117617337"/>
                    </a:ext>
                  </a:extLst>
                </a:gridCol>
                <a:gridCol w="1289169">
                  <a:extLst>
                    <a:ext uri="{9D8B030D-6E8A-4147-A177-3AD203B41FA5}">
                      <a16:colId xmlns:a16="http://schemas.microsoft.com/office/drawing/2014/main" val="1116689379"/>
                    </a:ext>
                  </a:extLst>
                </a:gridCol>
                <a:gridCol w="529721">
                  <a:extLst>
                    <a:ext uri="{9D8B030D-6E8A-4147-A177-3AD203B41FA5}">
                      <a16:colId xmlns:a16="http://schemas.microsoft.com/office/drawing/2014/main" val="536364421"/>
                    </a:ext>
                  </a:extLst>
                </a:gridCol>
                <a:gridCol w="929715">
                  <a:extLst>
                    <a:ext uri="{9D8B030D-6E8A-4147-A177-3AD203B41FA5}">
                      <a16:colId xmlns:a16="http://schemas.microsoft.com/office/drawing/2014/main" val="2914016173"/>
                    </a:ext>
                  </a:extLst>
                </a:gridCol>
                <a:gridCol w="486479">
                  <a:extLst>
                    <a:ext uri="{9D8B030D-6E8A-4147-A177-3AD203B41FA5}">
                      <a16:colId xmlns:a16="http://schemas.microsoft.com/office/drawing/2014/main" val="3359244182"/>
                    </a:ext>
                  </a:extLst>
                </a:gridCol>
                <a:gridCol w="1124306">
                  <a:extLst>
                    <a:ext uri="{9D8B030D-6E8A-4147-A177-3AD203B41FA5}">
                      <a16:colId xmlns:a16="http://schemas.microsoft.com/office/drawing/2014/main" val="503487835"/>
                    </a:ext>
                  </a:extLst>
                </a:gridCol>
              </a:tblGrid>
              <a:tr h="217306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2613 - APOIO E FORTALECIMENTO DA REDE DE URGENC </a:t>
                      </a:r>
                    </a:p>
                  </a:txBody>
                  <a:tcPr marL="7493" marR="7493" marT="749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Garantir serviços ambulatoriais e hospitalares de Média e Alta complexidade qualificados, promovendo acesso equitativo e universal para a população que necessita de tal atendimento ofertado nas seguintes unidades: Hospital Municipal, UPA, PA Belo Vale, CEM, Saúde Auditiva, Fisioterapia, Centro Ondontólogico, CEAE, CAPS I, CAPS AD, CAPS II, CEREST, Laboratório Pedro Lanza e prestadores de serviço do SUS dentro da área de abrangência do município de Sete Lagoas .</a:t>
                      </a:r>
                    </a:p>
                  </a:txBody>
                  <a:tcPr marL="7493" marR="7493" marT="749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 MAC MANTIDO</a:t>
                      </a:r>
                    </a:p>
                  </a:txBody>
                  <a:tcPr marL="7493" marR="7493" marT="749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UNIDADE </a:t>
                      </a: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83.678.670,00</a:t>
                      </a: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468967"/>
                  </a:ext>
                </a:extLst>
              </a:tr>
              <a:tr h="21730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176766"/>
                  </a:ext>
                </a:extLst>
              </a:tr>
              <a:tr h="40913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93" marR="7493" marT="74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699494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4B368C3E-5298-4215-A1E6-3AAFDF08A2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FCB597C-D37E-4ED5-AC4B-0B01AA7061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832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B582652-FAA6-4CC4-963D-783FA2E7AA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325916"/>
              </p:ext>
            </p:extLst>
          </p:nvPr>
        </p:nvGraphicFramePr>
        <p:xfrm>
          <a:off x="457200" y="2652543"/>
          <a:ext cx="8229599" cy="2421276"/>
        </p:xfrm>
        <a:graphic>
          <a:graphicData uri="http://schemas.openxmlformats.org/drawingml/2006/table">
            <a:tbl>
              <a:tblPr/>
              <a:tblGrid>
                <a:gridCol w="1935733">
                  <a:extLst>
                    <a:ext uri="{9D8B030D-6E8A-4147-A177-3AD203B41FA5}">
                      <a16:colId xmlns:a16="http://schemas.microsoft.com/office/drawing/2014/main" val="3920708527"/>
                    </a:ext>
                  </a:extLst>
                </a:gridCol>
                <a:gridCol w="1979479">
                  <a:extLst>
                    <a:ext uri="{9D8B030D-6E8A-4147-A177-3AD203B41FA5}">
                      <a16:colId xmlns:a16="http://schemas.microsoft.com/office/drawing/2014/main" val="4144056543"/>
                    </a:ext>
                  </a:extLst>
                </a:gridCol>
                <a:gridCol w="1304159">
                  <a:extLst>
                    <a:ext uri="{9D8B030D-6E8A-4147-A177-3AD203B41FA5}">
                      <a16:colId xmlns:a16="http://schemas.microsoft.com/office/drawing/2014/main" val="2603189483"/>
                    </a:ext>
                  </a:extLst>
                </a:gridCol>
                <a:gridCol w="535881">
                  <a:extLst>
                    <a:ext uri="{9D8B030D-6E8A-4147-A177-3AD203B41FA5}">
                      <a16:colId xmlns:a16="http://schemas.microsoft.com/office/drawing/2014/main" val="81051345"/>
                    </a:ext>
                  </a:extLst>
                </a:gridCol>
                <a:gridCol w="940525">
                  <a:extLst>
                    <a:ext uri="{9D8B030D-6E8A-4147-A177-3AD203B41FA5}">
                      <a16:colId xmlns:a16="http://schemas.microsoft.com/office/drawing/2014/main" val="3412895024"/>
                    </a:ext>
                  </a:extLst>
                </a:gridCol>
                <a:gridCol w="492135">
                  <a:extLst>
                    <a:ext uri="{9D8B030D-6E8A-4147-A177-3AD203B41FA5}">
                      <a16:colId xmlns:a16="http://schemas.microsoft.com/office/drawing/2014/main" val="2496284295"/>
                    </a:ext>
                  </a:extLst>
                </a:gridCol>
                <a:gridCol w="1041687">
                  <a:extLst>
                    <a:ext uri="{9D8B030D-6E8A-4147-A177-3AD203B41FA5}">
                      <a16:colId xmlns:a16="http://schemas.microsoft.com/office/drawing/2014/main" val="1913425263"/>
                    </a:ext>
                  </a:extLst>
                </a:gridCol>
              </a:tblGrid>
              <a:tr h="238024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2614 - APOIO E FORTALECIMENTO DA ASSISTÊNCIA AM 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Garantir aos usuários do Sistema Único de Saúde de Sete Lagoas acesso a serviços ambulatoriais especializados, apoio diagnóstico, exames laboratoriais e de imagem, atendimentos de reabilitação, dentre outros.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SERVIÇOS DE ASSISTENCIA AMBULATORIAL APOIADO E FORTALECIDO</a:t>
                      </a:r>
                    </a:p>
                  </a:txBody>
                  <a:tcPr marL="8208" marR="8208" marT="820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8.000.001,00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610690"/>
                  </a:ext>
                </a:extLst>
              </a:tr>
              <a:tr h="238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834941"/>
                  </a:ext>
                </a:extLst>
              </a:tr>
              <a:tr h="194522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08" marR="8208" marT="820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131492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798ABC92-85FF-40B4-9D18-21464839D7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570B305-17D8-428B-8A06-D1B24890EB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002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DF7DA4A4-8F24-4B1E-A81E-37EF569583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947997"/>
              </p:ext>
            </p:extLst>
          </p:nvPr>
        </p:nvGraphicFramePr>
        <p:xfrm>
          <a:off x="457200" y="2918291"/>
          <a:ext cx="8229601" cy="1889781"/>
        </p:xfrm>
        <a:graphic>
          <a:graphicData uri="http://schemas.openxmlformats.org/drawingml/2006/table">
            <a:tbl>
              <a:tblPr/>
              <a:tblGrid>
                <a:gridCol w="1913484">
                  <a:extLst>
                    <a:ext uri="{9D8B030D-6E8A-4147-A177-3AD203B41FA5}">
                      <a16:colId xmlns:a16="http://schemas.microsoft.com/office/drawing/2014/main" val="2406642277"/>
                    </a:ext>
                  </a:extLst>
                </a:gridCol>
                <a:gridCol w="1956726">
                  <a:extLst>
                    <a:ext uri="{9D8B030D-6E8A-4147-A177-3AD203B41FA5}">
                      <a16:colId xmlns:a16="http://schemas.microsoft.com/office/drawing/2014/main" val="3417279654"/>
                    </a:ext>
                  </a:extLst>
                </a:gridCol>
                <a:gridCol w="1289169">
                  <a:extLst>
                    <a:ext uri="{9D8B030D-6E8A-4147-A177-3AD203B41FA5}">
                      <a16:colId xmlns:a16="http://schemas.microsoft.com/office/drawing/2014/main" val="2784332147"/>
                    </a:ext>
                  </a:extLst>
                </a:gridCol>
                <a:gridCol w="529722">
                  <a:extLst>
                    <a:ext uri="{9D8B030D-6E8A-4147-A177-3AD203B41FA5}">
                      <a16:colId xmlns:a16="http://schemas.microsoft.com/office/drawing/2014/main" val="3880706956"/>
                    </a:ext>
                  </a:extLst>
                </a:gridCol>
                <a:gridCol w="801963">
                  <a:extLst>
                    <a:ext uri="{9D8B030D-6E8A-4147-A177-3AD203B41FA5}">
                      <a16:colId xmlns:a16="http://schemas.microsoft.com/office/drawing/2014/main" val="5679446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203073869"/>
                    </a:ext>
                  </a:extLst>
                </a:gridCol>
                <a:gridCol w="1306489">
                  <a:extLst>
                    <a:ext uri="{9D8B030D-6E8A-4147-A177-3AD203B41FA5}">
                      <a16:colId xmlns:a16="http://schemas.microsoft.com/office/drawing/2014/main" val="899788160"/>
                    </a:ext>
                  </a:extLst>
                </a:gridCol>
              </a:tblGrid>
              <a:tr h="235209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2615 - MANUT DAS AÇÕES SUS EM HOSP FILANTROPICO </a:t>
                      </a:r>
                    </a:p>
                  </a:txBody>
                  <a:tcPr marL="8111" marR="8111" marT="81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ASSISTÊNCIA HOSPITALAR E AMBULATORIAL AOS USUÁRIOS DO SUS POR MEIO DE RELAÇÃO CONTRATUAL COM HOSPITAL FILANTRÓPICO E OUTRAS INSTITUIÇÕES</a:t>
                      </a:r>
                    </a:p>
                  </a:txBody>
                  <a:tcPr marL="8111" marR="8111" marT="81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AÇÕES HOSPITALARES MANTIDAS</a:t>
                      </a:r>
                    </a:p>
                  </a:txBody>
                  <a:tcPr marL="8111" marR="8111" marT="81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100.510.001,00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744861"/>
                  </a:ext>
                </a:extLst>
              </a:tr>
              <a:tr h="23520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515240"/>
                  </a:ext>
                </a:extLst>
              </a:tr>
              <a:tr h="14193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010773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630EAE3B-00B4-48FF-98FD-177C76439C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9865583-DE5E-4BC8-8FA1-D74DFADC20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4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C5FF081C-00DF-4224-8204-4750C63F41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555549"/>
              </p:ext>
            </p:extLst>
          </p:nvPr>
        </p:nvGraphicFramePr>
        <p:xfrm>
          <a:off x="457200" y="2108124"/>
          <a:ext cx="8229599" cy="3510114"/>
        </p:xfrm>
        <a:graphic>
          <a:graphicData uri="http://schemas.openxmlformats.org/drawingml/2006/table">
            <a:tbl>
              <a:tblPr/>
              <a:tblGrid>
                <a:gridCol w="1926134">
                  <a:extLst>
                    <a:ext uri="{9D8B030D-6E8A-4147-A177-3AD203B41FA5}">
                      <a16:colId xmlns:a16="http://schemas.microsoft.com/office/drawing/2014/main" val="2362811465"/>
                    </a:ext>
                  </a:extLst>
                </a:gridCol>
                <a:gridCol w="1969663">
                  <a:extLst>
                    <a:ext uri="{9D8B030D-6E8A-4147-A177-3AD203B41FA5}">
                      <a16:colId xmlns:a16="http://schemas.microsoft.com/office/drawing/2014/main" val="1758229566"/>
                    </a:ext>
                  </a:extLst>
                </a:gridCol>
                <a:gridCol w="1297692">
                  <a:extLst>
                    <a:ext uri="{9D8B030D-6E8A-4147-A177-3AD203B41FA5}">
                      <a16:colId xmlns:a16="http://schemas.microsoft.com/office/drawing/2014/main" val="2226930889"/>
                    </a:ext>
                  </a:extLst>
                </a:gridCol>
                <a:gridCol w="530503">
                  <a:extLst>
                    <a:ext uri="{9D8B030D-6E8A-4147-A177-3AD203B41FA5}">
                      <a16:colId xmlns:a16="http://schemas.microsoft.com/office/drawing/2014/main" val="3053587616"/>
                    </a:ext>
                  </a:extLst>
                </a:gridCol>
                <a:gridCol w="865128">
                  <a:extLst>
                    <a:ext uri="{9D8B030D-6E8A-4147-A177-3AD203B41FA5}">
                      <a16:colId xmlns:a16="http://schemas.microsoft.com/office/drawing/2014/main" val="738199994"/>
                    </a:ext>
                  </a:extLst>
                </a:gridCol>
                <a:gridCol w="375433">
                  <a:extLst>
                    <a:ext uri="{9D8B030D-6E8A-4147-A177-3AD203B41FA5}">
                      <a16:colId xmlns:a16="http://schemas.microsoft.com/office/drawing/2014/main" val="4272810243"/>
                    </a:ext>
                  </a:extLst>
                </a:gridCol>
                <a:gridCol w="1265046">
                  <a:extLst>
                    <a:ext uri="{9D8B030D-6E8A-4147-A177-3AD203B41FA5}">
                      <a16:colId xmlns:a16="http://schemas.microsoft.com/office/drawing/2014/main" val="2853465377"/>
                    </a:ext>
                  </a:extLst>
                </a:gridCol>
              </a:tblGrid>
              <a:tr h="260912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2077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 VIGILÂNCIA SANITÁRIA</a:t>
                      </a:r>
                    </a:p>
                  </a:txBody>
                  <a:tcPr marL="8154" marR="8154" marT="815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604154"/>
                  </a:ext>
                </a:extLst>
              </a:tr>
              <a:tr h="260912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611610"/>
                  </a:ext>
                </a:extLst>
              </a:tr>
              <a:tr h="634342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Desenvolver ações de vigilância em saúde, por meio de análise permanente da situação de saúde da população visando controlar riscos e danos à saúde dos munícipes de Sete Lagoas, bem como promover qualificação dos profissionais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211919"/>
                  </a:ext>
                </a:extLst>
              </a:tr>
              <a:tr h="236452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2551 - REMUNER DE SERVIDORES ATIVOS E ENCARGOS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a remuneração de pessoal ativo dos diversos órgãos do município e pagamentos dos respectivos encargos sociais e auxílios, conferindo condições adequadas ao cumprimento das atribuições institucionais.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7.500.002,00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46033"/>
                  </a:ext>
                </a:extLst>
              </a:tr>
              <a:tr h="2364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573504"/>
                  </a:ext>
                </a:extLst>
              </a:tr>
              <a:tr h="18671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19506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FF784E18-1D8E-456A-84A7-4B2D107C1C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BE23829-4C3F-49D4-BA89-B9561D0441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21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C6FA6D52-9EAD-442D-A1EE-E9FB69ADEA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959946"/>
              </p:ext>
            </p:extLst>
          </p:nvPr>
        </p:nvGraphicFramePr>
        <p:xfrm>
          <a:off x="457200" y="1908516"/>
          <a:ext cx="8229601" cy="3909331"/>
        </p:xfrm>
        <a:graphic>
          <a:graphicData uri="http://schemas.openxmlformats.org/drawingml/2006/table">
            <a:tbl>
              <a:tblPr/>
              <a:tblGrid>
                <a:gridCol w="1913484">
                  <a:extLst>
                    <a:ext uri="{9D8B030D-6E8A-4147-A177-3AD203B41FA5}">
                      <a16:colId xmlns:a16="http://schemas.microsoft.com/office/drawing/2014/main" val="4159411183"/>
                    </a:ext>
                  </a:extLst>
                </a:gridCol>
                <a:gridCol w="1956726">
                  <a:extLst>
                    <a:ext uri="{9D8B030D-6E8A-4147-A177-3AD203B41FA5}">
                      <a16:colId xmlns:a16="http://schemas.microsoft.com/office/drawing/2014/main" val="2817127472"/>
                    </a:ext>
                  </a:extLst>
                </a:gridCol>
                <a:gridCol w="1289169">
                  <a:extLst>
                    <a:ext uri="{9D8B030D-6E8A-4147-A177-3AD203B41FA5}">
                      <a16:colId xmlns:a16="http://schemas.microsoft.com/office/drawing/2014/main" val="3953746628"/>
                    </a:ext>
                  </a:extLst>
                </a:gridCol>
                <a:gridCol w="529722">
                  <a:extLst>
                    <a:ext uri="{9D8B030D-6E8A-4147-A177-3AD203B41FA5}">
                      <a16:colId xmlns:a16="http://schemas.microsoft.com/office/drawing/2014/main" val="1960911014"/>
                    </a:ext>
                  </a:extLst>
                </a:gridCol>
                <a:gridCol w="929715">
                  <a:extLst>
                    <a:ext uri="{9D8B030D-6E8A-4147-A177-3AD203B41FA5}">
                      <a16:colId xmlns:a16="http://schemas.microsoft.com/office/drawing/2014/main" val="196355477"/>
                    </a:ext>
                  </a:extLst>
                </a:gridCol>
                <a:gridCol w="486479">
                  <a:extLst>
                    <a:ext uri="{9D8B030D-6E8A-4147-A177-3AD203B41FA5}">
                      <a16:colId xmlns:a16="http://schemas.microsoft.com/office/drawing/2014/main" val="2976550616"/>
                    </a:ext>
                  </a:extLst>
                </a:gridCol>
                <a:gridCol w="1124306">
                  <a:extLst>
                    <a:ext uri="{9D8B030D-6E8A-4147-A177-3AD203B41FA5}">
                      <a16:colId xmlns:a16="http://schemas.microsoft.com/office/drawing/2014/main" val="2670808429"/>
                    </a:ext>
                  </a:extLst>
                </a:gridCol>
              </a:tblGrid>
              <a:tr h="235209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2617 - MANUT DAS AÇÕES SERV VIGILÂN SANITÁRIA </a:t>
                      </a:r>
                    </a:p>
                  </a:txBody>
                  <a:tcPr marL="8111" marR="8111" marT="81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AÇÕES DE VIGILÂNCIA SANITÁRIA TRABALHANDO COM PROFISSIONAIS QUALIFICADOS, VISANDO PROMOVER E PROTEGER A SAÚDE DA POPULAÇÃO, PREVENIR RISCOS À SAÚDE E INTERVIR NOS PROBLEMAS SANITÁRIOS DECORRENTES DO MEIO AMBIENTE, DA PRODUÇÃO, DA CIRCULAÇÃO DE BENS E DA PRESTAÇÃO DE SERVIÇOS DE INTERESSE DA SAÚDE.</a:t>
                      </a:r>
                    </a:p>
                  </a:txBody>
                  <a:tcPr marL="8111" marR="8111" marT="81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 DE VIGILÂNCIA SANITÁRIA MANTIDO</a:t>
                      </a:r>
                    </a:p>
                  </a:txBody>
                  <a:tcPr marL="8111" marR="8111" marT="811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1.600.012,00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728509"/>
                  </a:ext>
                </a:extLst>
              </a:tr>
              <a:tr h="23520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88018"/>
                  </a:ext>
                </a:extLst>
              </a:tr>
              <a:tr h="34389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11" marR="8111" marT="81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02347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71E326D1-EE3A-47AD-B854-091C83AD98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3F71968-C3F7-4E0C-9376-48A87863C8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649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FF58673A-5542-4972-BDB3-44AF839361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433589"/>
              </p:ext>
            </p:extLst>
          </p:nvPr>
        </p:nvGraphicFramePr>
        <p:xfrm>
          <a:off x="457200" y="2083664"/>
          <a:ext cx="8229599" cy="3559035"/>
        </p:xfrm>
        <a:graphic>
          <a:graphicData uri="http://schemas.openxmlformats.org/drawingml/2006/table">
            <a:tbl>
              <a:tblPr/>
              <a:tblGrid>
                <a:gridCol w="1926134">
                  <a:extLst>
                    <a:ext uri="{9D8B030D-6E8A-4147-A177-3AD203B41FA5}">
                      <a16:colId xmlns:a16="http://schemas.microsoft.com/office/drawing/2014/main" val="1004044494"/>
                    </a:ext>
                  </a:extLst>
                </a:gridCol>
                <a:gridCol w="1969663">
                  <a:extLst>
                    <a:ext uri="{9D8B030D-6E8A-4147-A177-3AD203B41FA5}">
                      <a16:colId xmlns:a16="http://schemas.microsoft.com/office/drawing/2014/main" val="1063440307"/>
                    </a:ext>
                  </a:extLst>
                </a:gridCol>
                <a:gridCol w="1297692">
                  <a:extLst>
                    <a:ext uri="{9D8B030D-6E8A-4147-A177-3AD203B41FA5}">
                      <a16:colId xmlns:a16="http://schemas.microsoft.com/office/drawing/2014/main" val="2717872760"/>
                    </a:ext>
                  </a:extLst>
                </a:gridCol>
                <a:gridCol w="530503">
                  <a:extLst>
                    <a:ext uri="{9D8B030D-6E8A-4147-A177-3AD203B41FA5}">
                      <a16:colId xmlns:a16="http://schemas.microsoft.com/office/drawing/2014/main" val="2106694006"/>
                    </a:ext>
                  </a:extLst>
                </a:gridCol>
                <a:gridCol w="865128">
                  <a:extLst>
                    <a:ext uri="{9D8B030D-6E8A-4147-A177-3AD203B41FA5}">
                      <a16:colId xmlns:a16="http://schemas.microsoft.com/office/drawing/2014/main" val="2136988373"/>
                    </a:ext>
                  </a:extLst>
                </a:gridCol>
                <a:gridCol w="375433">
                  <a:extLst>
                    <a:ext uri="{9D8B030D-6E8A-4147-A177-3AD203B41FA5}">
                      <a16:colId xmlns:a16="http://schemas.microsoft.com/office/drawing/2014/main" val="1935542132"/>
                    </a:ext>
                  </a:extLst>
                </a:gridCol>
                <a:gridCol w="1265046">
                  <a:extLst>
                    <a:ext uri="{9D8B030D-6E8A-4147-A177-3AD203B41FA5}">
                      <a16:colId xmlns:a16="http://schemas.microsoft.com/office/drawing/2014/main" val="1552330615"/>
                    </a:ext>
                  </a:extLst>
                </a:gridCol>
              </a:tblGrid>
              <a:tr h="260912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2077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 VIGILÂNCIA EPIDEMIOLÓGICA</a:t>
                      </a:r>
                    </a:p>
                  </a:txBody>
                  <a:tcPr marL="8154" marR="8154" marT="815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269231"/>
                  </a:ext>
                </a:extLst>
              </a:tr>
              <a:tr h="260912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987479"/>
                  </a:ext>
                </a:extLst>
              </a:tr>
              <a:tr h="634342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Desenvolver ações de vigilância em saúde, por meio de análise permanente da situação de saúde da população visando controlar riscos e danos à saúde dos munícipes de Sete Lagoas, bem como promover qualificação dos profissionais.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027296"/>
                  </a:ext>
                </a:extLst>
              </a:tr>
              <a:tr h="236452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2551 - REMUNER DE SERVIDORES ATIVOS E ENCARGOS 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a remuneração de pessoal ativo dos diversos órgãos do município e pagamentos dos respectivos encargos sociais e auxílios, conferindo condições adequadas ao cumprimento das atribuições institucionais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154" marR="8154" marT="81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12.172.002,00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497211"/>
                  </a:ext>
                </a:extLst>
              </a:tr>
              <a:tr h="2364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549618"/>
                  </a:ext>
                </a:extLst>
              </a:tr>
              <a:tr h="191607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54" marR="8154" marT="81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253106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725595C9-C406-4AF2-9C1E-4D085926D3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9C1205E-FE53-4804-B9D6-40573077CE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8552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81A1C8A-D215-4E6D-9FFD-A0ED9395FC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634635"/>
              </p:ext>
            </p:extLst>
          </p:nvPr>
        </p:nvGraphicFramePr>
        <p:xfrm>
          <a:off x="457200" y="1268760"/>
          <a:ext cx="8229600" cy="5502237"/>
        </p:xfrm>
        <a:graphic>
          <a:graphicData uri="http://schemas.openxmlformats.org/drawingml/2006/table">
            <a:tbl>
              <a:tblPr/>
              <a:tblGrid>
                <a:gridCol w="1913484">
                  <a:extLst>
                    <a:ext uri="{9D8B030D-6E8A-4147-A177-3AD203B41FA5}">
                      <a16:colId xmlns:a16="http://schemas.microsoft.com/office/drawing/2014/main" val="1983283085"/>
                    </a:ext>
                  </a:extLst>
                </a:gridCol>
                <a:gridCol w="1956727">
                  <a:extLst>
                    <a:ext uri="{9D8B030D-6E8A-4147-A177-3AD203B41FA5}">
                      <a16:colId xmlns:a16="http://schemas.microsoft.com/office/drawing/2014/main" val="3148418250"/>
                    </a:ext>
                  </a:extLst>
                </a:gridCol>
                <a:gridCol w="1289169">
                  <a:extLst>
                    <a:ext uri="{9D8B030D-6E8A-4147-A177-3AD203B41FA5}">
                      <a16:colId xmlns:a16="http://schemas.microsoft.com/office/drawing/2014/main" val="829410235"/>
                    </a:ext>
                  </a:extLst>
                </a:gridCol>
                <a:gridCol w="529721">
                  <a:extLst>
                    <a:ext uri="{9D8B030D-6E8A-4147-A177-3AD203B41FA5}">
                      <a16:colId xmlns:a16="http://schemas.microsoft.com/office/drawing/2014/main" val="3182918521"/>
                    </a:ext>
                  </a:extLst>
                </a:gridCol>
                <a:gridCol w="929715">
                  <a:extLst>
                    <a:ext uri="{9D8B030D-6E8A-4147-A177-3AD203B41FA5}">
                      <a16:colId xmlns:a16="http://schemas.microsoft.com/office/drawing/2014/main" val="1517422904"/>
                    </a:ext>
                  </a:extLst>
                </a:gridCol>
                <a:gridCol w="486478">
                  <a:extLst>
                    <a:ext uri="{9D8B030D-6E8A-4147-A177-3AD203B41FA5}">
                      <a16:colId xmlns:a16="http://schemas.microsoft.com/office/drawing/2014/main" val="2046429457"/>
                    </a:ext>
                  </a:extLst>
                </a:gridCol>
                <a:gridCol w="1124306">
                  <a:extLst>
                    <a:ext uri="{9D8B030D-6E8A-4147-A177-3AD203B41FA5}">
                      <a16:colId xmlns:a16="http://schemas.microsoft.com/office/drawing/2014/main" val="1619077598"/>
                    </a:ext>
                  </a:extLst>
                </a:gridCol>
              </a:tblGrid>
              <a:tr h="172929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2616 - MANUT DOS SER VIGILÂNCIA EPIDEMIOLOGICA </a:t>
                      </a:r>
                    </a:p>
                  </a:txBody>
                  <a:tcPr marL="5963" marR="5963" marT="596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AÇÕES DE VIGILÂNCIA EPIDEMIOLÓGICA TRABALHANDO COM PROF QUALIFICADOS POR MEIO DOS SEGUINTES PROGRAMAS: 1) PROGRAMA NACIONAL DE IMUNIZAÇÃO; 2) INVESTIGAÇÃO DE DOENÇAS E ÓBITOS; 3) CONTROLE DE VETORES E ZOONOSES; 4) FOMENTO AO PROJETO DE VIGILÂNCIA AMBIENTAL; 5) PROGRAMA DE PREVENÇÃO DE DOENÇAS SEXUALMENTE TRANSMISSÍVEIS; 6) MONITORAMENTO DA SAÚDE DO TRABALHADOR; 7) CASTRAÇÃO DE CÃES E GATOS ENCONTRADOS EM ESTADO DE ABANDONO NAS VIAS PÚBLICAS OU RESGATADOS POR PROTETORES DE ANIMAIS OU TUTELADOS POR POPULAÇÃO DE BAIXA RENDA; 8) ADOÇÃO, GUARDA E POSSE RESPONSÁVEL E PREVENÇÃO À SAÚDE DE CÃES E GATOS; 9) IMPLEMENTAÇÃO DO PROGRAMA E PROTEÇÃO AOS ANIMAIS DOMÉSTICOS E NO ÂMBITO DE SETE LAGOAS INSTITUÍDO PELA LEI MUNICIPAL Nº 9.108 DE 28 DE OUTUBRO DE 2020.</a:t>
                      </a:r>
                    </a:p>
                    <a:p>
                      <a:pPr algn="l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963" marR="5963" marT="596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SERVIÇO DE VIGILÂNCIA EM SAÚDE MANTIDO</a:t>
                      </a:r>
                    </a:p>
                  </a:txBody>
                  <a:tcPr marL="5963" marR="5963" marT="596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12.725.246,00</a:t>
                      </a: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730589"/>
                  </a:ext>
                </a:extLst>
              </a:tr>
              <a:tr h="17292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454993"/>
                  </a:ext>
                </a:extLst>
              </a:tr>
              <a:tr h="325583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963" marR="5963" marT="59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541191"/>
                  </a:ext>
                </a:extLst>
              </a:tr>
              <a:tr h="924274">
                <a:tc gridSpan="7">
                  <a:txBody>
                    <a:bodyPr/>
                    <a:lstStyle/>
                    <a:p>
                      <a:pPr algn="l" fontAlgn="t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3" marR="5963" marT="5963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83620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14159611-68E0-4037-AFDE-351C3E50CC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29D9167-867B-4A68-9096-2124376548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50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74B65A5-789E-43BA-87D4-56CAE32F03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033697"/>
              </p:ext>
            </p:extLst>
          </p:nvPr>
        </p:nvGraphicFramePr>
        <p:xfrm>
          <a:off x="457200" y="2701258"/>
          <a:ext cx="8229599" cy="2323846"/>
        </p:xfrm>
        <a:graphic>
          <a:graphicData uri="http://schemas.openxmlformats.org/drawingml/2006/table">
            <a:tbl>
              <a:tblPr/>
              <a:tblGrid>
                <a:gridCol w="1947378">
                  <a:extLst>
                    <a:ext uri="{9D8B030D-6E8A-4147-A177-3AD203B41FA5}">
                      <a16:colId xmlns:a16="http://schemas.microsoft.com/office/drawing/2014/main" val="485251849"/>
                    </a:ext>
                  </a:extLst>
                </a:gridCol>
                <a:gridCol w="1991387">
                  <a:extLst>
                    <a:ext uri="{9D8B030D-6E8A-4147-A177-3AD203B41FA5}">
                      <a16:colId xmlns:a16="http://schemas.microsoft.com/office/drawing/2014/main" val="101473437"/>
                    </a:ext>
                  </a:extLst>
                </a:gridCol>
                <a:gridCol w="1312005">
                  <a:extLst>
                    <a:ext uri="{9D8B030D-6E8A-4147-A177-3AD203B41FA5}">
                      <a16:colId xmlns:a16="http://schemas.microsoft.com/office/drawing/2014/main" val="3046531469"/>
                    </a:ext>
                  </a:extLst>
                </a:gridCol>
                <a:gridCol w="536355">
                  <a:extLst>
                    <a:ext uri="{9D8B030D-6E8A-4147-A177-3AD203B41FA5}">
                      <a16:colId xmlns:a16="http://schemas.microsoft.com/office/drawing/2014/main" val="4065520660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2078117591"/>
                    </a:ext>
                  </a:extLst>
                </a:gridCol>
                <a:gridCol w="495096">
                  <a:extLst>
                    <a:ext uri="{9D8B030D-6E8A-4147-A177-3AD203B41FA5}">
                      <a16:colId xmlns:a16="http://schemas.microsoft.com/office/drawing/2014/main" val="1088852541"/>
                    </a:ext>
                  </a:extLst>
                </a:gridCol>
                <a:gridCol w="1072708">
                  <a:extLst>
                    <a:ext uri="{9D8B030D-6E8A-4147-A177-3AD203B41FA5}">
                      <a16:colId xmlns:a16="http://schemas.microsoft.com/office/drawing/2014/main" val="4156396082"/>
                    </a:ext>
                  </a:extLst>
                </a:gridCol>
              </a:tblGrid>
              <a:tr h="26369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2051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8241" marR="8241" marT="824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 GERAL</a:t>
                      </a:r>
                    </a:p>
                  </a:txBody>
                  <a:tcPr marL="8241" marR="8241" marT="824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032288"/>
                  </a:ext>
                </a:extLst>
              </a:tr>
              <a:tr h="263699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194862"/>
                  </a:ext>
                </a:extLst>
              </a:tr>
              <a:tr h="576841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Promover ações de apoio governamental, monitorar as atividades de apoio logístico, suprimentos e patrimônio com a modernização da gestão administrativa no âmbito do Poder Executivo.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238435"/>
                  </a:ext>
                </a:extLst>
              </a:tr>
              <a:tr h="238977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2550 - REMUNERAÇÃO DE AGENTES POLITICOS 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o pagamento de Prefeito Municipal, Vice-Prefeito Municipal, Secretários Municipais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245.000,00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582558"/>
                  </a:ext>
                </a:extLst>
              </a:tr>
              <a:tr h="23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706268"/>
                  </a:ext>
                </a:extLst>
              </a:tr>
              <a:tr h="74165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082600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AE42C7CE-FEB3-4224-AB68-7D65FA5372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1DE8846-CA5E-47CB-BCB5-3ABE152E1D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8681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65261EB0-EDAD-4111-87BD-970C9FA202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359390"/>
              </p:ext>
            </p:extLst>
          </p:nvPr>
        </p:nvGraphicFramePr>
        <p:xfrm>
          <a:off x="457200" y="3448844"/>
          <a:ext cx="8229600" cy="851535"/>
        </p:xfrm>
        <a:graphic>
          <a:graphicData uri="http://schemas.openxmlformats.org/drawingml/2006/table">
            <a:tbl>
              <a:tblPr/>
              <a:tblGrid>
                <a:gridCol w="2499646">
                  <a:extLst>
                    <a:ext uri="{9D8B030D-6E8A-4147-A177-3AD203B41FA5}">
                      <a16:colId xmlns:a16="http://schemas.microsoft.com/office/drawing/2014/main" val="713511495"/>
                    </a:ext>
                  </a:extLst>
                </a:gridCol>
                <a:gridCol w="5729954">
                  <a:extLst>
                    <a:ext uri="{9D8B030D-6E8A-4147-A177-3AD203B41FA5}">
                      <a16:colId xmlns:a16="http://schemas.microsoft.com/office/drawing/2014/main" val="3111536367"/>
                    </a:ext>
                  </a:extLst>
                </a:gridCol>
              </a:tblGrid>
              <a:tr h="2762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do Órgão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907833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582.470.767,00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43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579327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7E97ABB6-1BA8-458E-8E1E-35C79D9B8A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D373AC0-878A-49B7-9F07-CA236C061F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924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  <p:sp>
        <p:nvSpPr>
          <p:cNvPr id="6" name="Título 2"/>
          <p:cNvSpPr txBox="1">
            <a:spLocks/>
          </p:cNvSpPr>
          <p:nvPr/>
        </p:nvSpPr>
        <p:spPr>
          <a:xfrm>
            <a:off x="685800" y="20608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600" dirty="0"/>
              <a:t>Obrigado!!!</a:t>
            </a:r>
          </a:p>
        </p:txBody>
      </p:sp>
    </p:spTree>
    <p:extLst>
      <p:ext uri="{BB962C8B-B14F-4D97-AF65-F5344CB8AC3E}">
        <p14:creationId xmlns:p14="http://schemas.microsoft.com/office/powerpoint/2010/main" val="71536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89B1845-47A6-4A98-8105-C74E12758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350612"/>
              </p:ext>
            </p:extLst>
          </p:nvPr>
        </p:nvGraphicFramePr>
        <p:xfrm>
          <a:off x="457200" y="2578901"/>
          <a:ext cx="8229600" cy="2568561"/>
        </p:xfrm>
        <a:graphic>
          <a:graphicData uri="http://schemas.openxmlformats.org/drawingml/2006/table">
            <a:tbl>
              <a:tblPr/>
              <a:tblGrid>
                <a:gridCol w="1944130">
                  <a:extLst>
                    <a:ext uri="{9D8B030D-6E8A-4147-A177-3AD203B41FA5}">
                      <a16:colId xmlns:a16="http://schemas.microsoft.com/office/drawing/2014/main" val="3591302376"/>
                    </a:ext>
                  </a:extLst>
                </a:gridCol>
                <a:gridCol w="1988065">
                  <a:extLst>
                    <a:ext uri="{9D8B030D-6E8A-4147-A177-3AD203B41FA5}">
                      <a16:colId xmlns:a16="http://schemas.microsoft.com/office/drawing/2014/main" val="155700041"/>
                    </a:ext>
                  </a:extLst>
                </a:gridCol>
                <a:gridCol w="1309816">
                  <a:extLst>
                    <a:ext uri="{9D8B030D-6E8A-4147-A177-3AD203B41FA5}">
                      <a16:colId xmlns:a16="http://schemas.microsoft.com/office/drawing/2014/main" val="4273935536"/>
                    </a:ext>
                  </a:extLst>
                </a:gridCol>
                <a:gridCol w="538205">
                  <a:extLst>
                    <a:ext uri="{9D8B030D-6E8A-4147-A177-3AD203B41FA5}">
                      <a16:colId xmlns:a16="http://schemas.microsoft.com/office/drawing/2014/main" val="1126945408"/>
                    </a:ext>
                  </a:extLst>
                </a:gridCol>
                <a:gridCol w="878703">
                  <a:extLst>
                    <a:ext uri="{9D8B030D-6E8A-4147-A177-3AD203B41FA5}">
                      <a16:colId xmlns:a16="http://schemas.microsoft.com/office/drawing/2014/main" val="1476767261"/>
                    </a:ext>
                  </a:extLst>
                </a:gridCol>
                <a:gridCol w="494270">
                  <a:extLst>
                    <a:ext uri="{9D8B030D-6E8A-4147-A177-3AD203B41FA5}">
                      <a16:colId xmlns:a16="http://schemas.microsoft.com/office/drawing/2014/main" val="2234551235"/>
                    </a:ext>
                  </a:extLst>
                </a:gridCol>
                <a:gridCol w="1076411">
                  <a:extLst>
                    <a:ext uri="{9D8B030D-6E8A-4147-A177-3AD203B41FA5}">
                      <a16:colId xmlns:a16="http://schemas.microsoft.com/office/drawing/2014/main" val="1247950573"/>
                    </a:ext>
                  </a:extLst>
                </a:gridCol>
              </a:tblGrid>
              <a:tr h="238977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2734 - GEST FUNDO EMERGENCIAL COMBATE À COVD19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Promover a captação, repasse e aplicação de recursos destinados a</a:t>
                      </a:r>
                    </a:p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propiciar suporte financeiro para</a:t>
                      </a:r>
                    </a:p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implantação, manutenção e desenvolvimento de planos, programas,</a:t>
                      </a:r>
                    </a:p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projetos e ações voltadas ao combate dos efeitos da pandemia provocada</a:t>
                      </a:r>
                    </a:p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pelo Coronavírus.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AÇÃO REALIZADA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13.080,00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326721"/>
                  </a:ext>
                </a:extLst>
              </a:tr>
              <a:tr h="23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492510"/>
                  </a:ext>
                </a:extLst>
              </a:tr>
              <a:tr h="206179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613108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17E6CF6A-F3D7-4740-A0BF-CF431E1C0E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" y="-21463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399F12E-754D-4574-AE44-63C5CA44C7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666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B4A4818E-872B-41F7-A891-4E8E3387F7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893167"/>
              </p:ext>
            </p:extLst>
          </p:nvPr>
        </p:nvGraphicFramePr>
        <p:xfrm>
          <a:off x="457200" y="3112301"/>
          <a:ext cx="8229600" cy="1501761"/>
        </p:xfrm>
        <a:graphic>
          <a:graphicData uri="http://schemas.openxmlformats.org/drawingml/2006/table">
            <a:tbl>
              <a:tblPr/>
              <a:tblGrid>
                <a:gridCol w="1944130">
                  <a:extLst>
                    <a:ext uri="{9D8B030D-6E8A-4147-A177-3AD203B41FA5}">
                      <a16:colId xmlns:a16="http://schemas.microsoft.com/office/drawing/2014/main" val="962862401"/>
                    </a:ext>
                  </a:extLst>
                </a:gridCol>
                <a:gridCol w="1988065">
                  <a:extLst>
                    <a:ext uri="{9D8B030D-6E8A-4147-A177-3AD203B41FA5}">
                      <a16:colId xmlns:a16="http://schemas.microsoft.com/office/drawing/2014/main" val="3796930290"/>
                    </a:ext>
                  </a:extLst>
                </a:gridCol>
                <a:gridCol w="1309816">
                  <a:extLst>
                    <a:ext uri="{9D8B030D-6E8A-4147-A177-3AD203B41FA5}">
                      <a16:colId xmlns:a16="http://schemas.microsoft.com/office/drawing/2014/main" val="2324047139"/>
                    </a:ext>
                  </a:extLst>
                </a:gridCol>
                <a:gridCol w="538205">
                  <a:extLst>
                    <a:ext uri="{9D8B030D-6E8A-4147-A177-3AD203B41FA5}">
                      <a16:colId xmlns:a16="http://schemas.microsoft.com/office/drawing/2014/main" val="2409383613"/>
                    </a:ext>
                  </a:extLst>
                </a:gridCol>
                <a:gridCol w="878703">
                  <a:extLst>
                    <a:ext uri="{9D8B030D-6E8A-4147-A177-3AD203B41FA5}">
                      <a16:colId xmlns:a16="http://schemas.microsoft.com/office/drawing/2014/main" val="4249392323"/>
                    </a:ext>
                  </a:extLst>
                </a:gridCol>
                <a:gridCol w="494270">
                  <a:extLst>
                    <a:ext uri="{9D8B030D-6E8A-4147-A177-3AD203B41FA5}">
                      <a16:colId xmlns:a16="http://schemas.microsoft.com/office/drawing/2014/main" val="1682664517"/>
                    </a:ext>
                  </a:extLst>
                </a:gridCol>
                <a:gridCol w="1076411">
                  <a:extLst>
                    <a:ext uri="{9D8B030D-6E8A-4147-A177-3AD203B41FA5}">
                      <a16:colId xmlns:a16="http://schemas.microsoft.com/office/drawing/2014/main" val="4081307104"/>
                    </a:ext>
                  </a:extLst>
                </a:gridCol>
              </a:tblGrid>
              <a:tr h="238977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2746 - GESTÃO DE CONCURSO PÚBLICO 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dirty="0">
                          <a:latin typeface="+mj-lt"/>
                        </a:rPr>
                        <a:t>Aferir as aplicações pessoais e selecionar melhores condições ao provimento de cargos e funções públicas na área de Administração Pública Municipal.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CONCURSO PÚBLICO EFETUADO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CONCURSO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262.408,00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07630"/>
                  </a:ext>
                </a:extLst>
              </a:tr>
              <a:tr h="23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040036"/>
                  </a:ext>
                </a:extLst>
              </a:tr>
              <a:tr h="1007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509071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F30E8CBF-8622-4A87-888C-9497CDE0C0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657BB1ED-8344-4D4A-89F7-BCD16F0EDF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07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D7FDDFA5-6741-4ECE-A856-0C6ABACC44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005631"/>
              </p:ext>
            </p:extLst>
          </p:nvPr>
        </p:nvGraphicFramePr>
        <p:xfrm>
          <a:off x="457200" y="2004929"/>
          <a:ext cx="8229599" cy="3716505"/>
        </p:xfrm>
        <a:graphic>
          <a:graphicData uri="http://schemas.openxmlformats.org/drawingml/2006/table">
            <a:tbl>
              <a:tblPr/>
              <a:tblGrid>
                <a:gridCol w="1947378">
                  <a:extLst>
                    <a:ext uri="{9D8B030D-6E8A-4147-A177-3AD203B41FA5}">
                      <a16:colId xmlns:a16="http://schemas.microsoft.com/office/drawing/2014/main" val="483821862"/>
                    </a:ext>
                  </a:extLst>
                </a:gridCol>
                <a:gridCol w="1991387">
                  <a:extLst>
                    <a:ext uri="{9D8B030D-6E8A-4147-A177-3AD203B41FA5}">
                      <a16:colId xmlns:a16="http://schemas.microsoft.com/office/drawing/2014/main" val="1138076570"/>
                    </a:ext>
                  </a:extLst>
                </a:gridCol>
                <a:gridCol w="1312005">
                  <a:extLst>
                    <a:ext uri="{9D8B030D-6E8A-4147-A177-3AD203B41FA5}">
                      <a16:colId xmlns:a16="http://schemas.microsoft.com/office/drawing/2014/main" val="1839555164"/>
                    </a:ext>
                  </a:extLst>
                </a:gridCol>
                <a:gridCol w="536355">
                  <a:extLst>
                    <a:ext uri="{9D8B030D-6E8A-4147-A177-3AD203B41FA5}">
                      <a16:colId xmlns:a16="http://schemas.microsoft.com/office/drawing/2014/main" val="3509961837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2489072267"/>
                    </a:ext>
                  </a:extLst>
                </a:gridCol>
                <a:gridCol w="495096">
                  <a:extLst>
                    <a:ext uri="{9D8B030D-6E8A-4147-A177-3AD203B41FA5}">
                      <a16:colId xmlns:a16="http://schemas.microsoft.com/office/drawing/2014/main" val="4132136847"/>
                    </a:ext>
                  </a:extLst>
                </a:gridCol>
                <a:gridCol w="1072708">
                  <a:extLst>
                    <a:ext uri="{9D8B030D-6E8A-4147-A177-3AD203B41FA5}">
                      <a16:colId xmlns:a16="http://schemas.microsoft.com/office/drawing/2014/main" val="1554494705"/>
                    </a:ext>
                  </a:extLst>
                </a:gridCol>
              </a:tblGrid>
              <a:tr h="26369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2058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 ATENÇÃO BÁSICA</a:t>
                      </a:r>
                    </a:p>
                  </a:txBody>
                  <a:tcPr marL="8241" marR="8241" marT="824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75416"/>
                  </a:ext>
                </a:extLst>
              </a:tr>
              <a:tr h="263699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30317"/>
                  </a:ext>
                </a:extLst>
              </a:tr>
              <a:tr h="758134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Promover o atendimento e acompanhamento a famílias e indivíduos em situação de vulnerabilidade social, com finalidade de prevenir a ruptura de vínculos familiares e comunitários, promovendo acesso a benefícios, programas e serviços socioassistenciais.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570766"/>
                  </a:ext>
                </a:extLst>
              </a:tr>
              <a:tr h="238977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2747 - GESTÃO DAS AÇÕES DE PREVENÇÃO AO USO DE DROGAS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Fomentar a implantação, bem como acompanhar e avaliar as ações de prevenção, tratamento, reabilitação e reinserção, mobilização comunitária, relações institucionais e projetos relativos ao uso indevido de substâncias e produtos psicoativos.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AÇÕES ANTIDROGA REALIZADA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AÇÃO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250.000,00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952145"/>
                  </a:ext>
                </a:extLst>
              </a:tr>
              <a:tr h="23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445481"/>
                  </a:ext>
                </a:extLst>
              </a:tr>
              <a:tr h="195301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42656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D6943D14-1F7D-46AD-BC8C-1ADF1E556B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9CD7498-9B58-4338-8416-402EED944C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87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EFAFDEB1-D86E-4820-89F0-3B5D7E5AFE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653444"/>
              </p:ext>
            </p:extLst>
          </p:nvPr>
        </p:nvGraphicFramePr>
        <p:xfrm>
          <a:off x="457200" y="1897801"/>
          <a:ext cx="8229599" cy="3930761"/>
        </p:xfrm>
        <a:graphic>
          <a:graphicData uri="http://schemas.openxmlformats.org/drawingml/2006/table">
            <a:tbl>
              <a:tblPr/>
              <a:tblGrid>
                <a:gridCol w="1947378">
                  <a:extLst>
                    <a:ext uri="{9D8B030D-6E8A-4147-A177-3AD203B41FA5}">
                      <a16:colId xmlns:a16="http://schemas.microsoft.com/office/drawing/2014/main" val="1477883686"/>
                    </a:ext>
                  </a:extLst>
                </a:gridCol>
                <a:gridCol w="1991387">
                  <a:extLst>
                    <a:ext uri="{9D8B030D-6E8A-4147-A177-3AD203B41FA5}">
                      <a16:colId xmlns:a16="http://schemas.microsoft.com/office/drawing/2014/main" val="2165775320"/>
                    </a:ext>
                  </a:extLst>
                </a:gridCol>
                <a:gridCol w="1312005">
                  <a:extLst>
                    <a:ext uri="{9D8B030D-6E8A-4147-A177-3AD203B41FA5}">
                      <a16:colId xmlns:a16="http://schemas.microsoft.com/office/drawing/2014/main" val="2562430417"/>
                    </a:ext>
                  </a:extLst>
                </a:gridCol>
                <a:gridCol w="536355">
                  <a:extLst>
                    <a:ext uri="{9D8B030D-6E8A-4147-A177-3AD203B41FA5}">
                      <a16:colId xmlns:a16="http://schemas.microsoft.com/office/drawing/2014/main" val="801134365"/>
                    </a:ext>
                  </a:extLst>
                </a:gridCol>
                <a:gridCol w="874670">
                  <a:extLst>
                    <a:ext uri="{9D8B030D-6E8A-4147-A177-3AD203B41FA5}">
                      <a16:colId xmlns:a16="http://schemas.microsoft.com/office/drawing/2014/main" val="111801045"/>
                    </a:ext>
                  </a:extLst>
                </a:gridCol>
                <a:gridCol w="495096">
                  <a:extLst>
                    <a:ext uri="{9D8B030D-6E8A-4147-A177-3AD203B41FA5}">
                      <a16:colId xmlns:a16="http://schemas.microsoft.com/office/drawing/2014/main" val="196468654"/>
                    </a:ext>
                  </a:extLst>
                </a:gridCol>
                <a:gridCol w="1072708">
                  <a:extLst>
                    <a:ext uri="{9D8B030D-6E8A-4147-A177-3AD203B41FA5}">
                      <a16:colId xmlns:a16="http://schemas.microsoft.com/office/drawing/2014/main" val="3557987379"/>
                    </a:ext>
                  </a:extLst>
                </a:gridCol>
              </a:tblGrid>
              <a:tr h="26369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2072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 SUPORTE PROFILÁTICO E TERAPÊUTICO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507237"/>
                  </a:ext>
                </a:extLst>
              </a:tr>
              <a:tr h="263699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904030"/>
                  </a:ext>
                </a:extLst>
              </a:tr>
              <a:tr h="980630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GARANTIR OFERTA QUALIFICADA DA ASSISTÊNCIA FARMACÊUTICA CONFORME RELAÇÃO MUNICIPAL DE MEDICAMENTOS - REMUME , BEM COMO PROMOVER QUALIFICAÇÃO DOS PROFISSIONAIS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173482"/>
                  </a:ext>
                </a:extLst>
              </a:tr>
              <a:tr h="238977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2551 - REMUNER DE SERVIDORES ATIVOS E ENCARGOS 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a remuneração de pessoal ativo dos diversos órgãos do município e pagamentos dos respectivos encargos sociais e auxílios, conferindo condições adequadas ao cumprimento das atribuições institucionais.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2431046"/>
                  </a:ext>
                </a:extLst>
              </a:tr>
              <a:tr h="23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0528380"/>
                  </a:ext>
                </a:extLst>
              </a:tr>
              <a:tr h="19447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546981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66F02BF1-9056-4A8C-9555-E75994D1A4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09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FF62732-07F8-4CE4-86DF-655D4DD55C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5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0222AF09-A6CB-440C-BABA-898B507D6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693248"/>
              </p:ext>
            </p:extLst>
          </p:nvPr>
        </p:nvGraphicFramePr>
        <p:xfrm>
          <a:off x="457200" y="2561168"/>
          <a:ext cx="8229600" cy="2604026"/>
        </p:xfrm>
        <a:graphic>
          <a:graphicData uri="http://schemas.openxmlformats.org/drawingml/2006/table">
            <a:tbl>
              <a:tblPr/>
              <a:tblGrid>
                <a:gridCol w="1944130">
                  <a:extLst>
                    <a:ext uri="{9D8B030D-6E8A-4147-A177-3AD203B41FA5}">
                      <a16:colId xmlns:a16="http://schemas.microsoft.com/office/drawing/2014/main" val="1208198084"/>
                    </a:ext>
                  </a:extLst>
                </a:gridCol>
                <a:gridCol w="1988065">
                  <a:extLst>
                    <a:ext uri="{9D8B030D-6E8A-4147-A177-3AD203B41FA5}">
                      <a16:colId xmlns:a16="http://schemas.microsoft.com/office/drawing/2014/main" val="1020370166"/>
                    </a:ext>
                  </a:extLst>
                </a:gridCol>
                <a:gridCol w="1309816">
                  <a:extLst>
                    <a:ext uri="{9D8B030D-6E8A-4147-A177-3AD203B41FA5}">
                      <a16:colId xmlns:a16="http://schemas.microsoft.com/office/drawing/2014/main" val="922075011"/>
                    </a:ext>
                  </a:extLst>
                </a:gridCol>
                <a:gridCol w="538205">
                  <a:extLst>
                    <a:ext uri="{9D8B030D-6E8A-4147-A177-3AD203B41FA5}">
                      <a16:colId xmlns:a16="http://schemas.microsoft.com/office/drawing/2014/main" val="2186571419"/>
                    </a:ext>
                  </a:extLst>
                </a:gridCol>
                <a:gridCol w="878703">
                  <a:extLst>
                    <a:ext uri="{9D8B030D-6E8A-4147-A177-3AD203B41FA5}">
                      <a16:colId xmlns:a16="http://schemas.microsoft.com/office/drawing/2014/main" val="3845292265"/>
                    </a:ext>
                  </a:extLst>
                </a:gridCol>
                <a:gridCol w="494270">
                  <a:extLst>
                    <a:ext uri="{9D8B030D-6E8A-4147-A177-3AD203B41FA5}">
                      <a16:colId xmlns:a16="http://schemas.microsoft.com/office/drawing/2014/main" val="596566797"/>
                    </a:ext>
                  </a:extLst>
                </a:gridCol>
                <a:gridCol w="1076411">
                  <a:extLst>
                    <a:ext uri="{9D8B030D-6E8A-4147-A177-3AD203B41FA5}">
                      <a16:colId xmlns:a16="http://schemas.microsoft.com/office/drawing/2014/main" val="2738663066"/>
                    </a:ext>
                  </a:extLst>
                </a:gridCol>
              </a:tblGrid>
              <a:tr h="238977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2607 - MANUTENÇÃO DE AÇÕES DA ASSISTÊNCIA FARMA 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Prestar assistência farmacêutica e dispensar medicamentos alopáticos para os munícipes de Sete Lagoas, conforme protocolo de assistência farmacêutica, trabalhando com profissionais qualificados por meio de Farmácia Central e Farmácias Distritais.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AÇÃO DE ASSISTÊNCIA FARAMCÊUTICA PRESTADO</a:t>
                      </a:r>
                    </a:p>
                  </a:txBody>
                  <a:tcPr marL="8241" marR="8241" marT="824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FARMÁCIA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4.134.055,00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913069"/>
                  </a:ext>
                </a:extLst>
              </a:tr>
              <a:tr h="2389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259717"/>
                  </a:ext>
                </a:extLst>
              </a:tr>
              <a:tr h="212607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142431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1F720C34-3C19-43F0-8ED3-6AFEEC482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6AA14AA-AFA1-466F-AAC8-F08FACDFAF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315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3093DD8A-6041-45E3-8047-C277FE5419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9711579"/>
              </p:ext>
            </p:extLst>
          </p:nvPr>
        </p:nvGraphicFramePr>
        <p:xfrm>
          <a:off x="457200" y="2131855"/>
          <a:ext cx="8229601" cy="3462652"/>
        </p:xfrm>
        <a:graphic>
          <a:graphicData uri="http://schemas.openxmlformats.org/drawingml/2006/table">
            <a:tbl>
              <a:tblPr/>
              <a:tblGrid>
                <a:gridCol w="1933806">
                  <a:extLst>
                    <a:ext uri="{9D8B030D-6E8A-4147-A177-3AD203B41FA5}">
                      <a16:colId xmlns:a16="http://schemas.microsoft.com/office/drawing/2014/main" val="3403014554"/>
                    </a:ext>
                  </a:extLst>
                </a:gridCol>
                <a:gridCol w="1977508">
                  <a:extLst>
                    <a:ext uri="{9D8B030D-6E8A-4147-A177-3AD203B41FA5}">
                      <a16:colId xmlns:a16="http://schemas.microsoft.com/office/drawing/2014/main" val="1587234614"/>
                    </a:ext>
                  </a:extLst>
                </a:gridCol>
                <a:gridCol w="1302861">
                  <a:extLst>
                    <a:ext uri="{9D8B030D-6E8A-4147-A177-3AD203B41FA5}">
                      <a16:colId xmlns:a16="http://schemas.microsoft.com/office/drawing/2014/main" val="1838755042"/>
                    </a:ext>
                  </a:extLst>
                </a:gridCol>
                <a:gridCol w="532616">
                  <a:extLst>
                    <a:ext uri="{9D8B030D-6E8A-4147-A177-3AD203B41FA5}">
                      <a16:colId xmlns:a16="http://schemas.microsoft.com/office/drawing/2014/main" val="2369189756"/>
                    </a:ext>
                  </a:extLst>
                </a:gridCol>
                <a:gridCol w="868574">
                  <a:extLst>
                    <a:ext uri="{9D8B030D-6E8A-4147-A177-3AD203B41FA5}">
                      <a16:colId xmlns:a16="http://schemas.microsoft.com/office/drawing/2014/main" val="4106295682"/>
                    </a:ext>
                  </a:extLst>
                </a:gridCol>
                <a:gridCol w="491646">
                  <a:extLst>
                    <a:ext uri="{9D8B030D-6E8A-4147-A177-3AD203B41FA5}">
                      <a16:colId xmlns:a16="http://schemas.microsoft.com/office/drawing/2014/main" val="477672809"/>
                    </a:ext>
                  </a:extLst>
                </a:gridCol>
                <a:gridCol w="1122590">
                  <a:extLst>
                    <a:ext uri="{9D8B030D-6E8A-4147-A177-3AD203B41FA5}">
                      <a16:colId xmlns:a16="http://schemas.microsoft.com/office/drawing/2014/main" val="1101994722"/>
                    </a:ext>
                  </a:extLst>
                </a:gridCol>
              </a:tblGrid>
              <a:tr h="261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2073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FUNÇÃO 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 ATENÇÃO BÁSICA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508758"/>
                  </a:ext>
                </a:extLst>
              </a:tr>
              <a:tr h="261950"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Descrição do Objetivo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180143"/>
                  </a:ext>
                </a:extLst>
              </a:tr>
              <a:tr h="532086">
                <a:tc gridSpan="7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Garantir ações de atenção básica com qualidade no âmbito da atenção primária ofertadas aos usuários do Sistema Único de Saúde, bem como Qualificar os Profissionais.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98419"/>
                  </a:ext>
                </a:extLst>
              </a:tr>
              <a:tr h="237392"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2551 - REMUNER DE SERVIDORES ATIVOS E ENCARGOS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Viabilizar a remuneração de pessoal ativo dos diversos órgãos do município e pagamentos dos respectivos encargos sociais e auxílios, conferindo condições adequadas ao cumprimento das atribuições institucionais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 COM PESSOAL REMUNERADO</a:t>
                      </a:r>
                    </a:p>
                  </a:txBody>
                  <a:tcPr marL="8186" marR="8186" marT="818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ÓRGÃO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dirty="0"/>
                        <a:t>42.890.002,00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49231"/>
                  </a:ext>
                </a:extLst>
              </a:tr>
              <a:tr h="237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212704"/>
                  </a:ext>
                </a:extLst>
              </a:tr>
              <a:tr h="19318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86" marR="8186" marT="818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8179801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24CD825A-4255-4BA9-A54D-C577D06504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" y="-21463"/>
            <a:ext cx="9144000" cy="12489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233F2AC-5902-4461-9114-1D4C5926C0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151231"/>
            <a:ext cx="2719592" cy="5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11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2039</Words>
  <Application>Microsoft Office PowerPoint</Application>
  <PresentationFormat>Apresentação na tela (4:3)</PresentationFormat>
  <Paragraphs>271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4" baseType="lpstr">
      <vt:lpstr>Arial</vt:lpstr>
      <vt:lpstr>Calibri</vt:lpstr>
      <vt:lpstr>Tema do Office</vt:lpstr>
      <vt:lpstr>PLANO PLURIANUAL   2025 - 2025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usuario</dc:creator>
  <cp:lastModifiedBy>MARCIO JOSE DOS SANTOS</cp:lastModifiedBy>
  <cp:revision>58</cp:revision>
  <dcterms:created xsi:type="dcterms:W3CDTF">2018-05-15T18:29:37Z</dcterms:created>
  <dcterms:modified xsi:type="dcterms:W3CDTF">2024-10-17T11:16:40Z</dcterms:modified>
</cp:coreProperties>
</file>